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9" r:id="rId2"/>
    <p:sldId id="258" r:id="rId3"/>
    <p:sldId id="257" r:id="rId4"/>
    <p:sldId id="261" r:id="rId5"/>
    <p:sldId id="265" r:id="rId6"/>
    <p:sldId id="264" r:id="rId7"/>
    <p:sldId id="271" r:id="rId8"/>
    <p:sldId id="267" r:id="rId9"/>
    <p:sldId id="266" r:id="rId10"/>
    <p:sldId id="260" r:id="rId11"/>
    <p:sldId id="262" r:id="rId12"/>
    <p:sldId id="263" r:id="rId13"/>
    <p:sldId id="268" r:id="rId14"/>
    <p:sldId id="269" r:id="rId15"/>
    <p:sldId id="270" r:id="rId16"/>
    <p:sldId id="272" r:id="rId17"/>
    <p:sldId id="273" r:id="rId18"/>
    <p:sldId id="274" r:id="rId19"/>
  </p:sldIdLst>
  <p:sldSz cx="7556500" cy="10693400"/>
  <p:notesSz cx="6858000" cy="9144000"/>
  <p:embeddedFontLst>
    <p:embeddedFont>
      <p:font typeface="맑은 고딕" panose="020B0503020000020004" pitchFamily="34" charset="-127"/>
      <p:regular r:id="rId21"/>
      <p:bold r:id="rId22"/>
    </p:embeddedFont>
    <p:embeddedFont>
      <p:font typeface="맑은 고딕" panose="020B0503020000020004" pitchFamily="34" charset="-127"/>
      <p:regular r:id="rId21"/>
      <p:bold r:id="rId22"/>
    </p:embeddedFont>
    <p:embeddedFont>
      <p:font typeface="KoPub돋움체 Medium" panose="020F0502020204030204" pitchFamily="34" charset="0"/>
      <p:regular r:id="rId23"/>
      <p:bold r:id="rId24"/>
      <p:italic r:id="rId25"/>
      <p:boldItalic r:id="rId26"/>
    </p:embeddedFont>
    <p:embeddedFont>
      <p:font typeface="Poppins Semi-Bold" pitchFamily="2" charset="0"/>
      <p:regular r:id="rId27"/>
      <p:bold r:id="rId28"/>
      <p:italic r:id="rId29"/>
      <p:boldItalic r:id="rId30"/>
    </p:embeddedFont>
    <p:embeddedFont>
      <p:font typeface="Source Han Sans KR" pitchFamily="2" charset="0"/>
      <p:regular r:id="rId31"/>
      <p:italic r:id="rId32"/>
    </p:embeddedFont>
    <p:embeddedFont>
      <p:font typeface="Source Han Sans KR Bold" pitchFamily="2" charset="0"/>
      <p:regular r:id="rId33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97" autoAdjust="0"/>
    <p:restoredTop sz="94522" autoAdjust="0"/>
  </p:normalViewPr>
  <p:slideViewPr>
    <p:cSldViewPr>
      <p:cViewPr>
        <p:scale>
          <a:sx n="65" d="100"/>
          <a:sy n="65" d="100"/>
        </p:scale>
        <p:origin x="4864" y="13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1" d="100"/>
          <a:sy n="121" d="100"/>
        </p:scale>
        <p:origin x="50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1FEB0-DC45-E040-B139-EEBE252FDA72}" type="datetimeFigureOut">
              <a:rPr kumimoji="1" lang="ko-KR" altLang="en-US" smtClean="0"/>
              <a:t>2025. 8. 26.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09A55-5CE9-8448-9BA4-991032156D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3030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4B7CF-6722-C6A4-E7BE-995896D3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23FA50-0C20-25F6-2755-0F753CC74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2D02A9-0ED3-D5FD-E47C-426AB622E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D6721A-3CCE-7E09-2840-1626BFA32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09A55-5CE9-8448-9BA4-991032156DC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5487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056A9-2017-DBF7-2530-5367D5A8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A57443-6707-CE60-17A5-0123331E4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0F77A2-21BA-BB8D-F0A7-0A5D3FA9E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9D3D61-C59E-67DF-919E-188E4CC2E8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09A55-5CE9-8448-9BA4-991032156DC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5538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56718-90A1-625D-6D60-1081B5C1D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C73482-04D9-0538-A3DC-54F3D7138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7555DF-8A6D-6822-B640-8327EF3F0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9046C2-64A2-3262-1CE3-A23C73B8B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09A55-5CE9-8448-9BA4-991032156DC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2088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AA199-3EF2-B0EF-385B-F1F3945BA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033891-C9A1-1D86-A27E-4B6DF8A49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19363A-C8A0-1D0B-A86B-66908480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5DC312-B636-2A77-47D7-FA6B35368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09A55-5CE9-8448-9BA4-991032156DC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492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6E1B4-58E1-E99C-6F44-FBC147DAA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AABA38-EB90-0DD9-3400-081B1785A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6A6EE0-CA2F-54D1-6B58-28B6FCBF3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4A296D-B719-E1EB-8CF7-E63A7A7D8D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09A55-5CE9-8448-9BA4-991032156DC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8202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CC4AC-6C38-377D-2E1B-14DA88287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1AD197-A6B9-D26B-E5C7-A5703AD47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7F74EA-F99E-702C-F297-6C1209AE2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4BA11-6A89-1D0E-C515-48066D35F1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09A55-5CE9-8448-9BA4-991032156DC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153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5FBD0-BD91-DF34-708B-20D227BB6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62E577-533D-129E-A41C-AB4FC075D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8E7348-102D-FCD2-207C-04089D23F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85CD33-8A52-1DCF-C74E-DE6FF5B968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09A55-5CE9-8448-9BA4-991032156DC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2165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09A55-5CE9-8448-9BA4-991032156DC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9225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09A55-5CE9-8448-9BA4-991032156DC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1748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4D495-3B9B-49BD-B91F-A3283EEDD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D66480-E87E-1E36-97C9-396DC42BF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14D907-A5D8-630E-9ADC-83635030E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D02EEB-4747-1628-309D-87CF7BE08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09A55-5CE9-8448-9BA4-991032156DC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0828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09A55-5CE9-8448-9BA4-991032156DC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7959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0DF8F-FE83-C994-CE94-3228D0C7A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19C677-79C3-986A-6C19-5E1FD2C787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E3CFFB-6971-BF46-AA3D-FB918BA1C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D1C0E9-616C-B0CA-2E4F-46DA75EC8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09A55-5CE9-8448-9BA4-991032156DC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7213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A4684-76F1-0EB7-909A-69A8EBBC5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292DCD-4D83-6FB7-9BF6-833503C64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705CB1-FDF4-CD9C-585D-24F79B24A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247F78-08CA-1D72-6585-A2434DFEF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09A55-5CE9-8448-9BA4-991032156DC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7261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EA5FD-E240-1F3A-48BC-07C26009C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33827C-996D-5C83-821A-B9E72448CC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B84C14-1D3E-D013-E05C-5CCBF0F49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C5E47-9662-BFB1-4045-28643EE6A5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09A55-5CE9-8448-9BA4-991032156DC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6844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09A55-5CE9-8448-9BA4-991032156DC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4734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jym33.tistory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g"/><Relationship Id="rId4" Type="http://schemas.openxmlformats.org/officeDocument/2006/relationships/hyperlink" Target="https://github.com/yjym33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.google.com/store/apps/details?id=com.gfyhealth.medisand&amp;hl=ko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82B57-6047-12D0-9160-12C2046D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C7ECBE31-0389-E072-891A-74C3ECC3C196}"/>
              </a:ext>
            </a:extLst>
          </p:cNvPr>
          <p:cNvSpPr/>
          <p:nvPr/>
        </p:nvSpPr>
        <p:spPr>
          <a:xfrm>
            <a:off x="277156" y="793859"/>
            <a:ext cx="7082494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5E377D96-C617-4292-6729-FDADBDB79F01}"/>
              </a:ext>
            </a:extLst>
          </p:cNvPr>
          <p:cNvSpPr/>
          <p:nvPr/>
        </p:nvSpPr>
        <p:spPr>
          <a:xfrm>
            <a:off x="785621" y="3089512"/>
            <a:ext cx="0" cy="504588"/>
          </a:xfrm>
          <a:prstGeom prst="line">
            <a:avLst/>
          </a:prstGeom>
          <a:ln w="9525" cap="flat">
            <a:solidFill>
              <a:srgbClr val="8C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821889D9-6437-C2C1-DCDF-1C5B7BBFAA08}"/>
              </a:ext>
            </a:extLst>
          </p:cNvPr>
          <p:cNvSpPr/>
          <p:nvPr/>
        </p:nvSpPr>
        <p:spPr>
          <a:xfrm flipV="1">
            <a:off x="719568" y="4288042"/>
            <a:ext cx="6117363" cy="0"/>
          </a:xfrm>
          <a:prstGeom prst="line">
            <a:avLst/>
          </a:prstGeom>
          <a:ln w="19050" cap="flat">
            <a:solidFill>
              <a:srgbClr val="2E2D2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0E1E324D-E2D3-C011-5EE5-AB42DD7CDEDE}"/>
              </a:ext>
            </a:extLst>
          </p:cNvPr>
          <p:cNvSpPr/>
          <p:nvPr/>
        </p:nvSpPr>
        <p:spPr>
          <a:xfrm>
            <a:off x="775139" y="6372770"/>
            <a:ext cx="6117363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1C1F8556-73EE-6F97-11C4-85BBFF274105}"/>
              </a:ext>
            </a:extLst>
          </p:cNvPr>
          <p:cNvSpPr/>
          <p:nvPr/>
        </p:nvSpPr>
        <p:spPr>
          <a:xfrm>
            <a:off x="893383" y="8658770"/>
            <a:ext cx="6117363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EB58E635-AE1F-6F42-B5B3-FD59E9C94DB7}"/>
              </a:ext>
            </a:extLst>
          </p:cNvPr>
          <p:cNvSpPr txBox="1"/>
          <p:nvPr/>
        </p:nvSpPr>
        <p:spPr>
          <a:xfrm>
            <a:off x="781606" y="2021480"/>
            <a:ext cx="4420108" cy="696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92"/>
              </a:lnSpc>
            </a:pPr>
            <a:r>
              <a:rPr lang="ko-KR" altLang="en-US" sz="800" spc="-16" dirty="0">
                <a:solidFill>
                  <a:srgbClr val="2E2D2C"/>
                </a:solidFill>
                <a:latin typeface="+mn-ea"/>
                <a:cs typeface="Source Han Sans KR"/>
                <a:sym typeface="Source Han Sans KR"/>
              </a:rPr>
              <a:t>다수의 </a:t>
            </a:r>
            <a:r>
              <a:rPr lang="en-US" altLang="ko-KR" sz="800" spc="-16" dirty="0">
                <a:solidFill>
                  <a:srgbClr val="2E2D2C"/>
                </a:solidFill>
                <a:latin typeface="+mn-ea"/>
                <a:cs typeface="Source Han Sans KR"/>
                <a:sym typeface="Source Han Sans KR"/>
              </a:rPr>
              <a:t>UI </a:t>
            </a:r>
            <a:r>
              <a:rPr lang="ko-KR" altLang="en-US" sz="800" spc="-16" dirty="0">
                <a:solidFill>
                  <a:srgbClr val="2E2D2C"/>
                </a:solidFill>
                <a:latin typeface="+mn-ea"/>
                <a:cs typeface="Source Han Sans KR"/>
                <a:sym typeface="Source Han Sans KR"/>
              </a:rPr>
              <a:t>구현 경험으로 인해 사용자의 다양한 요구에 알맞게 화면 개발이 가능하며 제한된 리소스에서</a:t>
            </a:r>
            <a:r>
              <a:rPr lang="en-US" altLang="ko-KR" sz="800" spc="-16" dirty="0">
                <a:solidFill>
                  <a:srgbClr val="2E2D2C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800" spc="-16" dirty="0">
                <a:solidFill>
                  <a:srgbClr val="2E2D2C"/>
                </a:solidFill>
                <a:latin typeface="+mn-ea"/>
                <a:cs typeface="Source Han Sans KR"/>
                <a:sym typeface="Source Han Sans KR"/>
              </a:rPr>
              <a:t>기획단계부터 참여하여 효율적인 업무 진행과 명확한 목표 설정을 통해 프로젝트를 마무리한 경험을 가지고 있습니다</a:t>
            </a:r>
            <a:r>
              <a:rPr lang="en-US" altLang="ko-KR" sz="800" spc="-16" dirty="0">
                <a:solidFill>
                  <a:srgbClr val="2E2D2C"/>
                </a:solidFill>
                <a:latin typeface="+mn-ea"/>
                <a:cs typeface="Source Han Sans KR"/>
                <a:sym typeface="Source Han Sans KR"/>
              </a:rPr>
              <a:t>.</a:t>
            </a:r>
            <a:r>
              <a:rPr lang="ko-KR" altLang="en-US" sz="800" spc="-16" dirty="0">
                <a:solidFill>
                  <a:srgbClr val="2E2D2C"/>
                </a:solidFill>
                <a:latin typeface="+mn-ea"/>
                <a:cs typeface="Source Han Sans KR"/>
                <a:sym typeface="Source Han Sans KR"/>
              </a:rPr>
              <a:t>  다양한 웹 및 모바일 프로젝트 경험을 보유하고 있으며</a:t>
            </a:r>
            <a:r>
              <a:rPr lang="en-US" altLang="ko-KR" sz="800" spc="-16" dirty="0">
                <a:solidFill>
                  <a:srgbClr val="2E2D2C"/>
                </a:solidFill>
                <a:latin typeface="+mn-ea"/>
                <a:cs typeface="Source Han Sans KR"/>
                <a:sym typeface="Source Han Sans KR"/>
              </a:rPr>
              <a:t>,</a:t>
            </a:r>
            <a:r>
              <a:rPr lang="ko-KR" altLang="en-US" sz="800" spc="-16" dirty="0">
                <a:solidFill>
                  <a:srgbClr val="2E2D2C"/>
                </a:solidFill>
                <a:latin typeface="+mn-ea"/>
                <a:cs typeface="Source Han Sans KR"/>
                <a:sym typeface="Source Han Sans KR"/>
              </a:rPr>
              <a:t> 최신기술에 대해 능숙한 이해가 가능합니다</a:t>
            </a:r>
            <a:endParaRPr lang="en-US" sz="800" spc="-16" dirty="0">
              <a:solidFill>
                <a:srgbClr val="2E2D2C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6E77B93B-52B8-4B56-290D-C2918355EAEA}"/>
              </a:ext>
            </a:extLst>
          </p:cNvPr>
          <p:cNvSpPr txBox="1"/>
          <p:nvPr/>
        </p:nvSpPr>
        <p:spPr>
          <a:xfrm>
            <a:off x="844835" y="2984500"/>
            <a:ext cx="401931" cy="16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1"/>
              </a:lnSpc>
            </a:pPr>
            <a:r>
              <a:rPr lang="en-US" sz="799" b="1" spc="-23" dirty="0" err="1">
                <a:solidFill>
                  <a:srgbClr val="8C52FF"/>
                </a:solidFill>
                <a:latin typeface="+mn-ea"/>
                <a:cs typeface="Source Han Sans KR Medium"/>
                <a:sym typeface="Source Han Sans KR Medium"/>
              </a:rPr>
              <a:t>블로그</a:t>
            </a:r>
            <a:endParaRPr lang="en-US" sz="799" b="1" spc="-23" dirty="0">
              <a:solidFill>
                <a:srgbClr val="8C52FF"/>
              </a:solidFill>
              <a:latin typeface="+mn-ea"/>
              <a:cs typeface="Source Han Sans KR Medium"/>
              <a:sym typeface="Source Han Sans KR Medium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27CBD7BF-86BC-110D-27F1-0791C764DFE8}"/>
              </a:ext>
            </a:extLst>
          </p:cNvPr>
          <p:cNvSpPr txBox="1"/>
          <p:nvPr/>
        </p:nvSpPr>
        <p:spPr>
          <a:xfrm>
            <a:off x="844835" y="3202945"/>
            <a:ext cx="401931" cy="16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1"/>
              </a:lnSpc>
            </a:pPr>
            <a:r>
              <a:rPr lang="en-US" sz="799" b="1" spc="-23" dirty="0" err="1">
                <a:solidFill>
                  <a:srgbClr val="8C52FF"/>
                </a:solidFill>
                <a:latin typeface="+mn-ea"/>
                <a:cs typeface="Source Han Sans KR Medium"/>
                <a:sym typeface="Source Han Sans KR Medium"/>
              </a:rPr>
              <a:t>깃허브</a:t>
            </a:r>
            <a:endParaRPr lang="en-US" sz="799" b="1" spc="-23" dirty="0">
              <a:solidFill>
                <a:srgbClr val="8C52FF"/>
              </a:solidFill>
              <a:latin typeface="+mn-ea"/>
              <a:cs typeface="Source Han Sans KR Medium"/>
              <a:sym typeface="Source Han Sans KR Medium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BB888B35-30BC-861F-2009-BE3BE99C60CC}"/>
              </a:ext>
            </a:extLst>
          </p:cNvPr>
          <p:cNvSpPr txBox="1"/>
          <p:nvPr/>
        </p:nvSpPr>
        <p:spPr>
          <a:xfrm>
            <a:off x="844835" y="3426643"/>
            <a:ext cx="401931" cy="16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1"/>
              </a:lnSpc>
            </a:pPr>
            <a:r>
              <a:rPr lang="en-US" sz="799" b="1" spc="-23" dirty="0" err="1">
                <a:solidFill>
                  <a:srgbClr val="8C52FF"/>
                </a:solidFill>
                <a:latin typeface="+mn-ea"/>
                <a:cs typeface="Source Han Sans KR Medium"/>
                <a:sym typeface="Source Han Sans KR Medium"/>
              </a:rPr>
              <a:t>이메일</a:t>
            </a:r>
            <a:endParaRPr lang="en-US" sz="799" b="1" spc="-23" dirty="0">
              <a:solidFill>
                <a:srgbClr val="8C52FF"/>
              </a:solidFill>
              <a:latin typeface="+mn-ea"/>
              <a:cs typeface="Source Han Sans KR Medium"/>
              <a:sym typeface="Source Han Sans KR Medium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37DCA495-77DB-2094-47A7-719471706A2A}"/>
              </a:ext>
            </a:extLst>
          </p:cNvPr>
          <p:cNvSpPr txBox="1"/>
          <p:nvPr/>
        </p:nvSpPr>
        <p:spPr>
          <a:xfrm>
            <a:off x="785621" y="1338535"/>
            <a:ext cx="2723979" cy="497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2"/>
              </a:lnSpc>
            </a:pPr>
            <a:r>
              <a:rPr lang="en-US" sz="2709" spc="-81" dirty="0">
                <a:solidFill>
                  <a:srgbClr val="2E2D2C"/>
                </a:solidFill>
                <a:latin typeface="+mn-ea"/>
                <a:cs typeface="Tlab 판테온"/>
                <a:sym typeface="Tlab 판테온"/>
              </a:rPr>
              <a:t>김영진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03F75497-68E5-31BC-0DF4-0E0B1494F036}"/>
              </a:ext>
            </a:extLst>
          </p:cNvPr>
          <p:cNvSpPr txBox="1"/>
          <p:nvPr/>
        </p:nvSpPr>
        <p:spPr>
          <a:xfrm>
            <a:off x="785621" y="1180625"/>
            <a:ext cx="2690201" cy="19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4"/>
              </a:lnSpc>
            </a:pPr>
            <a:r>
              <a:rPr lang="en-US" sz="1100" spc="-33">
                <a:solidFill>
                  <a:srgbClr val="2E2D2C"/>
                </a:solidFill>
                <a:latin typeface="+mn-ea"/>
                <a:cs typeface="Tlab 판테온"/>
                <a:sym typeface="Tlab 판테온"/>
              </a:rPr>
              <a:t>프론트엔드 개발자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6F354690-F089-6BF4-629C-9CD20263D680}"/>
              </a:ext>
            </a:extLst>
          </p:cNvPr>
          <p:cNvSpPr txBox="1"/>
          <p:nvPr/>
        </p:nvSpPr>
        <p:spPr>
          <a:xfrm>
            <a:off x="537672" y="469900"/>
            <a:ext cx="3474401" cy="15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9"/>
              </a:lnSpc>
            </a:pPr>
            <a:r>
              <a:rPr lang="en-US" sz="992" b="1" dirty="0">
                <a:solidFill>
                  <a:srgbClr val="202020"/>
                </a:solidFill>
                <a:latin typeface="+mn-ea"/>
                <a:cs typeface="Poppins Semi-Bold"/>
                <a:sym typeface="Poppins Semi-Bold"/>
              </a:rPr>
              <a:t>Resume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8CD60B74-3E77-6B1B-4E00-0328B9FF90B4}"/>
              </a:ext>
            </a:extLst>
          </p:cNvPr>
          <p:cNvSpPr txBox="1"/>
          <p:nvPr/>
        </p:nvSpPr>
        <p:spPr>
          <a:xfrm>
            <a:off x="1304572" y="2988526"/>
            <a:ext cx="2003042" cy="14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6"/>
              </a:lnSpc>
            </a:pPr>
            <a:r>
              <a:rPr lang="en-US" sz="800" dirty="0">
                <a:solidFill>
                  <a:srgbClr val="2E2D2C"/>
                </a:solidFill>
                <a:latin typeface="+mn-ea"/>
                <a:cs typeface="Poppins"/>
                <a:sym typeface="Poppins"/>
                <a:hlinkClick r:id="rId3"/>
              </a:rPr>
              <a:t>https://yjym33.tistory.com/</a:t>
            </a:r>
            <a:endParaRPr lang="en-US" sz="800" dirty="0">
              <a:solidFill>
                <a:srgbClr val="2E2D2C"/>
              </a:solidFill>
              <a:latin typeface="+mn-ea"/>
              <a:cs typeface="Poppins"/>
              <a:sym typeface="Poppins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AE0EC05E-6186-F3AF-EDB2-5CA01C51A809}"/>
              </a:ext>
            </a:extLst>
          </p:cNvPr>
          <p:cNvSpPr txBox="1"/>
          <p:nvPr/>
        </p:nvSpPr>
        <p:spPr>
          <a:xfrm>
            <a:off x="1304572" y="3217126"/>
            <a:ext cx="2003042" cy="14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6"/>
              </a:lnSpc>
            </a:pPr>
            <a:r>
              <a:rPr lang="en-US" sz="800" dirty="0">
                <a:solidFill>
                  <a:srgbClr val="2E2D2C"/>
                </a:solidFill>
                <a:latin typeface="+mn-ea"/>
                <a:cs typeface="Poppins"/>
                <a:sym typeface="Poppins"/>
                <a:hlinkClick r:id="rId4"/>
              </a:rPr>
              <a:t>https://</a:t>
            </a:r>
            <a:r>
              <a:rPr lang="en-US" sz="800" dirty="0" err="1">
                <a:solidFill>
                  <a:srgbClr val="2E2D2C"/>
                </a:solidFill>
                <a:latin typeface="+mn-ea"/>
                <a:cs typeface="Poppins"/>
                <a:sym typeface="Poppins"/>
                <a:hlinkClick r:id="rId4"/>
              </a:rPr>
              <a:t>github.com</a:t>
            </a:r>
            <a:r>
              <a:rPr lang="en-US" sz="800" dirty="0">
                <a:solidFill>
                  <a:srgbClr val="2E2D2C"/>
                </a:solidFill>
                <a:latin typeface="+mn-ea"/>
                <a:cs typeface="Poppins"/>
                <a:sym typeface="Poppins"/>
                <a:hlinkClick r:id="rId4"/>
              </a:rPr>
              <a:t>/yjym33</a:t>
            </a:r>
            <a:endParaRPr lang="en-US" sz="800" dirty="0">
              <a:solidFill>
                <a:srgbClr val="2E2D2C"/>
              </a:solidFill>
              <a:latin typeface="+mn-ea"/>
              <a:cs typeface="Poppins"/>
              <a:sym typeface="Poppins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8333EDA0-A29B-6AD0-6797-DA1EA80B3A74}"/>
              </a:ext>
            </a:extLst>
          </p:cNvPr>
          <p:cNvSpPr txBox="1"/>
          <p:nvPr/>
        </p:nvSpPr>
        <p:spPr>
          <a:xfrm>
            <a:off x="1304572" y="3451997"/>
            <a:ext cx="1935174" cy="14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6"/>
              </a:lnSpc>
            </a:pPr>
            <a:r>
              <a:rPr lang="en-US" sz="800" dirty="0">
                <a:solidFill>
                  <a:srgbClr val="2E2D2C"/>
                </a:solidFill>
                <a:latin typeface="+mn-ea"/>
                <a:cs typeface="Poppins"/>
                <a:sym typeface="Poppins"/>
              </a:rPr>
              <a:t>yjym33@naver.com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3EF9051E-CC57-5213-9E70-C0D32D9EFC42}"/>
              </a:ext>
            </a:extLst>
          </p:cNvPr>
          <p:cNvSpPr txBox="1"/>
          <p:nvPr/>
        </p:nvSpPr>
        <p:spPr>
          <a:xfrm>
            <a:off x="719568" y="3953727"/>
            <a:ext cx="1927333" cy="20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1"/>
              </a:lnSpc>
            </a:pPr>
            <a:r>
              <a:rPr lang="en-US" sz="1200" b="1" dirty="0" err="1">
                <a:solidFill>
                  <a:srgbClr val="202020"/>
                </a:solidFill>
                <a:latin typeface="+mn-ea"/>
                <a:cs typeface="Tlab 판테온"/>
                <a:sym typeface="Tlab 판테온"/>
              </a:rPr>
              <a:t>경력&amp;프로젝트</a:t>
            </a:r>
            <a:endParaRPr lang="en-US" sz="1200" b="1" dirty="0">
              <a:solidFill>
                <a:srgbClr val="202020"/>
              </a:solidFill>
              <a:latin typeface="+mn-ea"/>
              <a:cs typeface="Tlab 판테온"/>
              <a:sym typeface="Tlab 판테온"/>
            </a:endParaRP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F99ED950-A1D6-CC54-0857-3046CD343B71}"/>
              </a:ext>
            </a:extLst>
          </p:cNvPr>
          <p:cNvSpPr txBox="1"/>
          <p:nvPr/>
        </p:nvSpPr>
        <p:spPr>
          <a:xfrm>
            <a:off x="893383" y="4467915"/>
            <a:ext cx="3898683" cy="185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84"/>
              </a:lnSpc>
            </a:pPr>
            <a:r>
              <a:rPr lang="ko-KR" altLang="en-US" sz="1100" b="1" dirty="0" err="1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폴라리스</a:t>
            </a:r>
            <a:r>
              <a:rPr lang="ko-KR" altLang="en-US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 </a:t>
            </a:r>
            <a:r>
              <a:rPr lang="en-US" altLang="ko-KR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AI , </a:t>
            </a:r>
            <a:r>
              <a:rPr lang="ko-KR" altLang="en-US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기업부설연구소 </a:t>
            </a:r>
            <a:r>
              <a:rPr lang="en-US" altLang="ko-KR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AI</a:t>
            </a:r>
            <a:r>
              <a:rPr lang="ko-KR" altLang="en-US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팀</a:t>
            </a:r>
            <a:r>
              <a:rPr lang="en-US" altLang="ko-KR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,</a:t>
            </a:r>
            <a:r>
              <a:rPr lang="ko-KR" altLang="en-US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  </a:t>
            </a:r>
            <a:r>
              <a:rPr lang="ko-KR" altLang="en-US" sz="1100" b="1" dirty="0" err="1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프론트엔드</a:t>
            </a:r>
            <a:r>
              <a:rPr lang="ko-KR" altLang="en-US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 개발자 </a:t>
            </a:r>
            <a:r>
              <a:rPr lang="en-US" altLang="ko-KR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(</a:t>
            </a:r>
            <a:r>
              <a:rPr lang="ko-KR" altLang="en-US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주임</a:t>
            </a:r>
            <a:r>
              <a:rPr lang="en-US" altLang="ko-KR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)</a:t>
            </a:r>
            <a:endParaRPr lang="en-US" sz="1100" b="1" dirty="0">
              <a:solidFill>
                <a:srgbClr val="20202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70B448EA-C948-5939-D280-D4C3C153E27B}"/>
              </a:ext>
            </a:extLst>
          </p:cNvPr>
          <p:cNvSpPr txBox="1"/>
          <p:nvPr/>
        </p:nvSpPr>
        <p:spPr>
          <a:xfrm>
            <a:off x="916129" y="8786353"/>
            <a:ext cx="3670970" cy="185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84"/>
              </a:lnSpc>
            </a:pPr>
            <a:r>
              <a:rPr lang="ko-KR" altLang="en-US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현대건설 </a:t>
            </a:r>
            <a:r>
              <a:rPr lang="en-US" altLang="ko-KR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“</a:t>
            </a:r>
            <a:r>
              <a:rPr lang="ko-KR" altLang="en-US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통합결제 시스템 구축 프로젝트</a:t>
            </a:r>
            <a:r>
              <a:rPr lang="en-US" altLang="ko-KR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”</a:t>
            </a:r>
            <a:r>
              <a:rPr lang="ko-KR" altLang="en-US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 참여 </a:t>
            </a:r>
            <a:r>
              <a:rPr lang="en-US" altLang="ko-KR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(</a:t>
            </a:r>
            <a:r>
              <a:rPr lang="ko-KR" altLang="en-US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인턴</a:t>
            </a:r>
            <a:r>
              <a:rPr lang="en-US" altLang="ko-KR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)</a:t>
            </a:r>
            <a:endParaRPr lang="en-US" sz="1100" b="1" dirty="0">
              <a:solidFill>
                <a:srgbClr val="20202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D29B1AC3-8526-0F70-5A35-088A80AA23E3}"/>
              </a:ext>
            </a:extLst>
          </p:cNvPr>
          <p:cNvSpPr txBox="1"/>
          <p:nvPr/>
        </p:nvSpPr>
        <p:spPr>
          <a:xfrm>
            <a:off x="894763" y="6581811"/>
            <a:ext cx="3323933" cy="184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4"/>
              </a:lnSpc>
            </a:pPr>
            <a:r>
              <a:rPr lang="ko-KR" altLang="en-US" sz="1100" b="1" dirty="0" err="1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지피헬스</a:t>
            </a:r>
            <a:r>
              <a:rPr lang="en-US" altLang="ko-KR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(</a:t>
            </a:r>
            <a:r>
              <a:rPr lang="ko-KR" altLang="en-US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주</a:t>
            </a:r>
            <a:r>
              <a:rPr lang="en-US" altLang="ko-KR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),</a:t>
            </a:r>
            <a:r>
              <a:rPr lang="ko-KR" altLang="en-US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 어플리케이션</a:t>
            </a:r>
            <a:r>
              <a:rPr lang="en-US" sz="1100" b="1" dirty="0" err="1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팀</a:t>
            </a:r>
            <a:r>
              <a:rPr lang="en-US" altLang="ko-KR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,</a:t>
            </a:r>
            <a:r>
              <a:rPr lang="ko-KR" altLang="en-US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 연구원</a:t>
            </a:r>
            <a:r>
              <a:rPr lang="en-US" altLang="ko-KR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(</a:t>
            </a:r>
            <a:r>
              <a:rPr lang="ko-KR" altLang="en-US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사원</a:t>
            </a:r>
            <a:r>
              <a:rPr lang="en-US" altLang="ko-KR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)</a:t>
            </a:r>
            <a:endParaRPr lang="en-US" sz="1100" b="1" dirty="0">
              <a:solidFill>
                <a:srgbClr val="20202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55" name="TextBox 55">
            <a:extLst>
              <a:ext uri="{FF2B5EF4-FFF2-40B4-BE49-F238E27FC236}">
                <a16:creationId xmlns:a16="http://schemas.microsoft.com/office/drawing/2014/main" id="{0624022F-DE03-C32B-325F-CBB4F76EAEEA}"/>
              </a:ext>
            </a:extLst>
          </p:cNvPr>
          <p:cNvSpPr txBox="1"/>
          <p:nvPr/>
        </p:nvSpPr>
        <p:spPr>
          <a:xfrm>
            <a:off x="754103" y="4835224"/>
            <a:ext cx="5912186" cy="1414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2722" lvl="1" indent="-86361" algn="l">
              <a:lnSpc>
                <a:spcPts val="1360"/>
              </a:lnSpc>
              <a:buFont typeface="Arial"/>
              <a:buChar char="•"/>
            </a:pPr>
            <a:r>
              <a:rPr lang="ko-KR" altLang="en-US" sz="1000" b="1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경동나비엔</a:t>
            </a:r>
            <a:r>
              <a:rPr lang="ko-KR" altLang="en-US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홈페이지 </a:t>
            </a:r>
            <a:r>
              <a:rPr lang="en-US" altLang="ko-KR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AI</a:t>
            </a:r>
            <a:r>
              <a:rPr lang="ko-KR" altLang="en-US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000" b="1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챗봇</a:t>
            </a:r>
            <a:r>
              <a:rPr lang="ko-KR" altLang="en-US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구축 프로젝트 </a:t>
            </a:r>
            <a:r>
              <a:rPr lang="en-US" altLang="ko-KR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(2024.08</a:t>
            </a:r>
            <a:r>
              <a:rPr lang="ko-KR" altLang="en-US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~</a:t>
            </a:r>
            <a:r>
              <a:rPr lang="ko-KR" altLang="en-US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2024.12)</a:t>
            </a:r>
          </a:p>
          <a:p>
            <a:pPr marL="629922" lvl="2" indent="-86361">
              <a:lnSpc>
                <a:spcPts val="1360"/>
              </a:lnSpc>
              <a:buFont typeface="Arial"/>
              <a:buChar char="•"/>
            </a:pP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Tech :  Front : React, Typescript, </a:t>
            </a:r>
            <a:r>
              <a:rPr lang="en-US" altLang="ko-KR" sz="9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NextJS</a:t>
            </a: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, </a:t>
            </a:r>
            <a:b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</a:br>
            <a:r>
              <a:rPr lang="ko-KR" altLang="en-US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          </a:t>
            </a: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Back : Python, </a:t>
            </a:r>
            <a:r>
              <a:rPr lang="en-US" altLang="ko-KR" sz="9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FastAPI</a:t>
            </a:r>
            <a:endParaRPr lang="en-US" altLang="ko-KR" sz="9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86361" lvl="1" algn="l">
              <a:lnSpc>
                <a:spcPts val="1360"/>
              </a:lnSpc>
            </a:pPr>
            <a:endParaRPr lang="en-US" altLang="ko-KR" sz="800" u="none" strike="noStrike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172722" lvl="1" indent="-86361" algn="l">
              <a:lnSpc>
                <a:spcPts val="1360"/>
              </a:lnSpc>
              <a:buFont typeface="Arial"/>
              <a:buChar char="•"/>
            </a:pPr>
            <a:r>
              <a:rPr lang="ko-KR" altLang="en-US" sz="1000" b="1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회사 내부 규정 </a:t>
            </a:r>
            <a:r>
              <a:rPr lang="en-US" altLang="ko-KR" sz="1000" b="1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AI </a:t>
            </a:r>
            <a:r>
              <a:rPr lang="ko-KR" altLang="en-US" sz="1000" b="1" u="none" strike="noStrike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챗봇</a:t>
            </a:r>
            <a:r>
              <a:rPr lang="ko-KR" altLang="en-US" sz="1000" b="1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구축 프로젝트 </a:t>
            </a:r>
            <a:r>
              <a:rPr lang="en-US" altLang="ko-KR" sz="1000" b="1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(2024</a:t>
            </a:r>
            <a:r>
              <a:rPr lang="en-US" altLang="ko-KR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.12</a:t>
            </a:r>
            <a:r>
              <a:rPr lang="ko-KR" altLang="en-US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~</a:t>
            </a:r>
            <a:r>
              <a:rPr lang="ko-KR" altLang="en-US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2025.03)</a:t>
            </a:r>
            <a:r>
              <a:rPr lang="en-US" sz="1000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</a:p>
          <a:p>
            <a:pPr marL="629922" lvl="2" indent="-86361">
              <a:lnSpc>
                <a:spcPts val="1360"/>
              </a:lnSpc>
              <a:buFont typeface="Arial"/>
              <a:buChar char="•"/>
            </a:pP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Tech :  Front : React, Typescript, </a:t>
            </a:r>
            <a:r>
              <a:rPr lang="en-US" altLang="ko-KR" sz="9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NextJS</a:t>
            </a: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, </a:t>
            </a:r>
            <a:b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</a:br>
            <a:r>
              <a:rPr lang="ko-KR" altLang="en-US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         </a:t>
            </a: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Back :</a:t>
            </a:r>
            <a:r>
              <a:rPr lang="en-US" altLang="ko-KR" sz="9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Springboot</a:t>
            </a: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, JPA, (</a:t>
            </a:r>
            <a:r>
              <a:rPr lang="en-US" altLang="ko-KR" sz="9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NestJS</a:t>
            </a: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-&gt; Spring) </a:t>
            </a:r>
            <a:r>
              <a:rPr lang="ko-KR" altLang="en-US" sz="9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으로</a:t>
            </a:r>
            <a:r>
              <a:rPr lang="ko-KR" altLang="en-US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마이그레이션</a:t>
            </a:r>
            <a:endParaRPr lang="en-US" altLang="ko-KR" sz="9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629922" lvl="2" indent="-86361">
              <a:lnSpc>
                <a:spcPts val="1360"/>
              </a:lnSpc>
              <a:buFont typeface="Arial"/>
              <a:buChar char="•"/>
            </a:pPr>
            <a:endParaRPr lang="en-US" sz="800" u="none" strike="noStrike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56" name="TextBox 56">
            <a:extLst>
              <a:ext uri="{FF2B5EF4-FFF2-40B4-BE49-F238E27FC236}">
                <a16:creationId xmlns:a16="http://schemas.microsoft.com/office/drawing/2014/main" id="{21AA8D7C-EA1D-462E-187E-A5083DC6CD5D}"/>
              </a:ext>
            </a:extLst>
          </p:cNvPr>
          <p:cNvSpPr txBox="1"/>
          <p:nvPr/>
        </p:nvSpPr>
        <p:spPr>
          <a:xfrm>
            <a:off x="916129" y="9239691"/>
            <a:ext cx="4909934" cy="1057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2722" lvl="1" indent="-86361" algn="l">
              <a:lnSpc>
                <a:spcPts val="1360"/>
              </a:lnSpc>
              <a:buFont typeface="Arial"/>
              <a:buChar char="•"/>
            </a:pPr>
            <a:r>
              <a:rPr lang="ko-KR" altLang="en-US" sz="1000" b="1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통합결제 시스템 구축 프로젝트</a:t>
            </a:r>
            <a:endParaRPr lang="en-US" altLang="ko-KR" sz="1000" b="1" u="none" strike="noStrike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629922" lvl="2" indent="-86361">
              <a:lnSpc>
                <a:spcPts val="1360"/>
              </a:lnSpc>
              <a:buFont typeface="Arial"/>
              <a:buChar char="•"/>
            </a:pPr>
            <a:r>
              <a:rPr lang="ko-KR" altLang="en-US" sz="9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솔로몬테크노서플라이</a:t>
            </a: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(</a:t>
            </a:r>
            <a:r>
              <a:rPr lang="ko-KR" altLang="en-US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주</a:t>
            </a: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)</a:t>
            </a:r>
            <a:r>
              <a:rPr lang="ko-KR" altLang="en-US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라는 회사의  소속으로 프리랜서 형태의 인턴으로 해당 프로젝트에 파견</a:t>
            </a:r>
            <a:endParaRPr lang="en-US" altLang="ko-KR" sz="9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629922" lvl="2" indent="-86361">
              <a:lnSpc>
                <a:spcPts val="1360"/>
              </a:lnSpc>
              <a:buFont typeface="Arial"/>
              <a:buChar char="•"/>
            </a:pPr>
            <a:r>
              <a:rPr lang="ko-KR" altLang="en-US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담당업무</a:t>
            </a:r>
            <a:endParaRPr lang="en-US" altLang="ko-KR" sz="900" u="none" strike="noStrike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1087122" lvl="3" indent="-86361">
              <a:lnSpc>
                <a:spcPts val="1360"/>
              </a:lnSpc>
              <a:buFont typeface="Arial"/>
              <a:buChar char="•"/>
            </a:pPr>
            <a:r>
              <a:rPr lang="ko-KR" altLang="en-US" sz="900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프로젝트의 전체적인 테스팅</a:t>
            </a:r>
            <a:r>
              <a:rPr lang="en-US" altLang="ko-KR" sz="900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(</a:t>
            </a: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QA)</a:t>
            </a:r>
            <a:r>
              <a:rPr lang="ko-KR" altLang="en-US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업무 진행</a:t>
            </a:r>
            <a:endParaRPr lang="en-US" altLang="ko-KR" sz="9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1087122" lvl="3" indent="-86361">
              <a:lnSpc>
                <a:spcPts val="1360"/>
              </a:lnSpc>
              <a:buFont typeface="Arial"/>
              <a:buChar char="•"/>
            </a:pPr>
            <a:r>
              <a:rPr lang="ko-KR" altLang="en-US" sz="900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통합결제 시스템에 필요한 문서양식 개발 </a:t>
            </a:r>
            <a:r>
              <a:rPr lang="en-US" altLang="ko-KR" sz="900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(</a:t>
            </a:r>
            <a:r>
              <a:rPr lang="en-US" altLang="ko-KR" sz="900" u="none" strike="noStrike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Javascript</a:t>
            </a:r>
            <a:r>
              <a:rPr lang="en-US" altLang="ko-KR" sz="900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, </a:t>
            </a:r>
            <a:r>
              <a:rPr lang="en-US" altLang="ko-KR" sz="900" u="none" strike="noStrike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Jquery</a:t>
            </a:r>
            <a:r>
              <a:rPr lang="en-US" altLang="ko-KR" sz="900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</p:txBody>
      </p:sp>
      <p:sp>
        <p:nvSpPr>
          <p:cNvPr id="57" name="TextBox 57">
            <a:extLst>
              <a:ext uri="{FF2B5EF4-FFF2-40B4-BE49-F238E27FC236}">
                <a16:creationId xmlns:a16="http://schemas.microsoft.com/office/drawing/2014/main" id="{A075AF65-761D-4A88-B76B-5F558706D79D}"/>
              </a:ext>
            </a:extLst>
          </p:cNvPr>
          <p:cNvSpPr txBox="1"/>
          <p:nvPr/>
        </p:nvSpPr>
        <p:spPr>
          <a:xfrm>
            <a:off x="822976" y="6966189"/>
            <a:ext cx="5863893" cy="1773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2722" lvl="1" indent="-86361" algn="l">
              <a:lnSpc>
                <a:spcPts val="1360"/>
              </a:lnSpc>
              <a:buFont typeface="Arial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사내 개발</a:t>
            </a: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629922" lvl="2" indent="-86361">
              <a:lnSpc>
                <a:spcPts val="1360"/>
              </a:lnSpc>
              <a:buFont typeface="Arial"/>
              <a:buChar char="•"/>
            </a:pPr>
            <a:r>
              <a:rPr lang="ko-KR" altLang="en-US" sz="1000" b="1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노인배회감지기</a:t>
            </a:r>
            <a:r>
              <a:rPr lang="ko-KR" altLang="en-US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웹 </a:t>
            </a:r>
            <a:r>
              <a:rPr lang="en-US" altLang="ko-KR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&amp;</a:t>
            </a:r>
            <a:r>
              <a:rPr lang="ko-KR" altLang="en-US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어플리케이션 서비스 개발 </a:t>
            </a:r>
            <a:r>
              <a:rPr lang="en-US" altLang="ko-KR" sz="1000" b="1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(2023</a:t>
            </a:r>
            <a:r>
              <a:rPr lang="en-US" altLang="ko-KR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.09</a:t>
            </a:r>
            <a:r>
              <a:rPr lang="ko-KR" altLang="en-US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~</a:t>
            </a:r>
            <a:r>
              <a:rPr lang="ko-KR" altLang="en-US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2024.02)</a:t>
            </a:r>
            <a:r>
              <a:rPr lang="en-US" altLang="ko-KR" sz="1000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endParaRPr lang="en-US" altLang="ko-KR" sz="1000" b="1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1087122" lvl="3" indent="-86361">
              <a:lnSpc>
                <a:spcPts val="1360"/>
              </a:lnSpc>
              <a:buFont typeface="Arial"/>
              <a:buChar char="•"/>
            </a:pP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Tech : </a:t>
            </a:r>
            <a:r>
              <a:rPr lang="en-US" altLang="ko-KR" sz="9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Fluter</a:t>
            </a: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(Dio, </a:t>
            </a:r>
            <a:r>
              <a:rPr lang="en-US" altLang="ko-KR" sz="9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GetX</a:t>
            </a: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, flutter </a:t>
            </a:r>
            <a:r>
              <a:rPr lang="en-US" altLang="ko-KR" sz="9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screenUtil</a:t>
            </a: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,)</a:t>
            </a:r>
          </a:p>
          <a:p>
            <a:pPr marL="1000761" lvl="3">
              <a:lnSpc>
                <a:spcPts val="1360"/>
              </a:lnSpc>
            </a:pPr>
            <a:endParaRPr lang="en-US" altLang="ko-KR" sz="9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629922" lvl="2" indent="-86361">
              <a:lnSpc>
                <a:spcPts val="1360"/>
              </a:lnSpc>
              <a:buFont typeface="Arial"/>
              <a:buChar char="•"/>
            </a:pPr>
            <a:r>
              <a:rPr lang="ko-KR" altLang="en-US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반려동물 고양이 모래관리 어플리케이션 개발</a:t>
            </a:r>
            <a:r>
              <a:rPr lang="en-US" altLang="ko-KR" sz="1000" b="1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(2021</a:t>
            </a:r>
            <a:r>
              <a:rPr lang="en-US" altLang="ko-KR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.12</a:t>
            </a:r>
            <a:r>
              <a:rPr lang="ko-KR" altLang="en-US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~</a:t>
            </a:r>
            <a:r>
              <a:rPr lang="ko-KR" altLang="en-US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2022.05)</a:t>
            </a:r>
            <a:r>
              <a:rPr lang="en-US" altLang="ko-KR" sz="1000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endParaRPr lang="en-US" altLang="ko-KR" sz="1000" b="1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1087122" lvl="3" indent="-86361">
              <a:lnSpc>
                <a:spcPts val="1360"/>
              </a:lnSpc>
              <a:buFont typeface="Arial"/>
              <a:buChar char="•"/>
            </a:pP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Tech : React, Typescript, Ionic, </a:t>
            </a:r>
          </a:p>
          <a:p>
            <a:pPr marL="1087122" lvl="3" indent="-86361">
              <a:lnSpc>
                <a:spcPts val="1360"/>
              </a:lnSpc>
              <a:buFont typeface="Arial"/>
              <a:buChar char="•"/>
            </a:pPr>
            <a:endParaRPr lang="en-US" altLang="ko-KR" sz="9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629922" lvl="2" indent="-86361">
              <a:lnSpc>
                <a:spcPts val="1360"/>
              </a:lnSpc>
              <a:buFont typeface="Arial"/>
              <a:buChar char="•"/>
            </a:pPr>
            <a:r>
              <a:rPr lang="ko-KR" altLang="en-US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구강 언어치료용 데스크톱 어플리케이션 개발 </a:t>
            </a:r>
            <a:r>
              <a:rPr lang="en-US" altLang="ko-KR" sz="1000" b="1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(2021</a:t>
            </a:r>
            <a:r>
              <a:rPr lang="en-US" altLang="ko-KR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.10</a:t>
            </a:r>
            <a:r>
              <a:rPr lang="ko-KR" altLang="en-US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~</a:t>
            </a:r>
            <a:r>
              <a:rPr lang="ko-KR" altLang="en-US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2022.04)</a:t>
            </a:r>
            <a:r>
              <a:rPr lang="en-US" altLang="ko-KR" sz="1000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endParaRPr lang="en-US" altLang="ko-KR" sz="1000" b="1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1087122" lvl="3" indent="-86361">
              <a:lnSpc>
                <a:spcPts val="1360"/>
              </a:lnSpc>
              <a:buFont typeface="Arial"/>
              <a:buChar char="•"/>
            </a:pP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Tech : React, Typescript, Electron</a:t>
            </a:r>
          </a:p>
          <a:p>
            <a:pPr marL="1087122" lvl="3" indent="-86361">
              <a:lnSpc>
                <a:spcPts val="1360"/>
              </a:lnSpc>
              <a:buFont typeface="Arial"/>
              <a:buChar char="•"/>
            </a:pPr>
            <a:endParaRPr lang="en-US" sz="8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BD4BCA29-2F74-14A3-5DEA-C7F2DADA6282}"/>
              </a:ext>
            </a:extLst>
          </p:cNvPr>
          <p:cNvSpPr txBox="1"/>
          <p:nvPr/>
        </p:nvSpPr>
        <p:spPr>
          <a:xfrm>
            <a:off x="4744316" y="4484651"/>
            <a:ext cx="2092614" cy="137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52"/>
              </a:lnSpc>
            </a:pPr>
            <a:r>
              <a:rPr lang="en-US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202</a:t>
            </a:r>
            <a:r>
              <a:rPr lang="en-US" altLang="ko-KR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4</a:t>
            </a:r>
            <a:r>
              <a:rPr lang="en-US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년 </a:t>
            </a:r>
            <a:r>
              <a:rPr lang="en-US" altLang="ko-KR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07</a:t>
            </a:r>
            <a:r>
              <a:rPr lang="en-US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월 - 202</a:t>
            </a:r>
            <a:r>
              <a:rPr lang="en-US" altLang="ko-KR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5</a:t>
            </a:r>
            <a:r>
              <a:rPr lang="en-US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년 </a:t>
            </a:r>
            <a:r>
              <a:rPr lang="en-US" altLang="ko-KR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3</a:t>
            </a:r>
            <a:r>
              <a:rPr lang="en-US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월 / </a:t>
            </a:r>
            <a:r>
              <a:rPr lang="en-US" altLang="ko-KR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8</a:t>
            </a:r>
            <a:r>
              <a:rPr lang="en-US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개월</a:t>
            </a:r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B0DBF991-5125-B2FE-FCE7-4BAAFA1012EA}"/>
              </a:ext>
            </a:extLst>
          </p:cNvPr>
          <p:cNvSpPr txBox="1"/>
          <p:nvPr/>
        </p:nvSpPr>
        <p:spPr>
          <a:xfrm>
            <a:off x="4824406" y="8842870"/>
            <a:ext cx="2092614" cy="137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152"/>
              </a:lnSpc>
            </a:pPr>
            <a:r>
              <a:rPr lang="en-US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2020년 02월 – 2020</a:t>
            </a:r>
            <a:r>
              <a:rPr lang="ko-KR" altLang="en-US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년 </a:t>
            </a:r>
            <a:r>
              <a:rPr lang="en-US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8월 / 6개월</a:t>
            </a: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CB915B46-39CC-7104-6DD9-1A23EC653EF4}"/>
              </a:ext>
            </a:extLst>
          </p:cNvPr>
          <p:cNvSpPr txBox="1"/>
          <p:nvPr/>
        </p:nvSpPr>
        <p:spPr>
          <a:xfrm>
            <a:off x="4744316" y="6598832"/>
            <a:ext cx="2092614" cy="137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52"/>
              </a:lnSpc>
            </a:pPr>
            <a:r>
              <a:rPr lang="en-US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202</a:t>
            </a:r>
            <a:r>
              <a:rPr lang="en-US" altLang="ko-KR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1</a:t>
            </a:r>
            <a:r>
              <a:rPr lang="en-US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년 </a:t>
            </a:r>
            <a:r>
              <a:rPr lang="en-US" altLang="ko-KR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09</a:t>
            </a:r>
            <a:r>
              <a:rPr lang="en-US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월 - 202</a:t>
            </a:r>
            <a:r>
              <a:rPr lang="en-US" altLang="ko-KR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4</a:t>
            </a:r>
            <a:r>
              <a:rPr lang="en-US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년 </a:t>
            </a:r>
            <a:r>
              <a:rPr lang="en-US" altLang="ko-KR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3</a:t>
            </a:r>
            <a:r>
              <a:rPr lang="en-US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월 / 2년 </a:t>
            </a:r>
            <a:r>
              <a:rPr lang="en-US" altLang="ko-KR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6</a:t>
            </a:r>
            <a:r>
              <a:rPr lang="en-US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개월</a:t>
            </a:r>
          </a:p>
        </p:txBody>
      </p:sp>
      <p:pic>
        <p:nvPicPr>
          <p:cNvPr id="3" name="그림 2" descr="의류, 사람, 인간의 얼굴, 넥타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1670FD9-7BBB-6028-4223-2DD832237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4" y="1023624"/>
            <a:ext cx="13843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93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DCBBB-CC2F-26FF-F09E-CA2CC91BD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6B8EBDEF-634D-E7F3-95BC-972CF176F447}"/>
              </a:ext>
            </a:extLst>
          </p:cNvPr>
          <p:cNvSpPr/>
          <p:nvPr/>
        </p:nvSpPr>
        <p:spPr>
          <a:xfrm>
            <a:off x="278906" y="760762"/>
            <a:ext cx="7002188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588B55ED-47EC-D9F8-F527-59BDBBC4BF62}"/>
              </a:ext>
            </a:extLst>
          </p:cNvPr>
          <p:cNvSpPr/>
          <p:nvPr/>
        </p:nvSpPr>
        <p:spPr>
          <a:xfrm>
            <a:off x="536467" y="10147300"/>
            <a:ext cx="6048000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717073E5-E767-C11B-1669-86BE8ED2B677}"/>
              </a:ext>
            </a:extLst>
          </p:cNvPr>
          <p:cNvSpPr txBox="1"/>
          <p:nvPr/>
        </p:nvSpPr>
        <p:spPr>
          <a:xfrm>
            <a:off x="551928" y="1182559"/>
            <a:ext cx="3619861" cy="190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84"/>
              </a:lnSpc>
            </a:pPr>
            <a:r>
              <a:rPr lang="ko-KR" altLang="en-US" sz="1100" b="1" dirty="0" err="1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지피헬스</a:t>
            </a:r>
            <a:r>
              <a:rPr lang="en-US" altLang="ko-KR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</a:t>
            </a:r>
            <a:r>
              <a:rPr lang="en-US" altLang="ko-KR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),</a:t>
            </a:r>
            <a:r>
              <a:rPr lang="ko-KR" altLang="en-US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</a:t>
            </a:r>
            <a:r>
              <a:rPr lang="ko-KR" altLang="en-US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어플리케이션</a:t>
            </a:r>
            <a:r>
              <a:rPr lang="en-US" altLang="ko-KR" sz="1100" b="1" dirty="0" err="1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</a:t>
            </a:r>
            <a:r>
              <a:rPr lang="en-US" altLang="ko-KR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]</a:t>
            </a:r>
            <a:r>
              <a:rPr lang="ko-KR" altLang="en-US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</a:t>
            </a:r>
            <a:r>
              <a:rPr lang="ko-KR" altLang="en-US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연구원</a:t>
            </a:r>
            <a:r>
              <a:rPr lang="en-US" altLang="ko-KR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사원</a:t>
            </a:r>
            <a:r>
              <a:rPr lang="en-US" altLang="ko-KR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A8D35AAF-63D0-644F-C9F0-DC2590A1D2A1}"/>
              </a:ext>
            </a:extLst>
          </p:cNvPr>
          <p:cNvSpPr txBox="1"/>
          <p:nvPr/>
        </p:nvSpPr>
        <p:spPr>
          <a:xfrm>
            <a:off x="4457742" y="1191961"/>
            <a:ext cx="2068887" cy="142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52"/>
              </a:lnSpc>
            </a:pPr>
            <a:r>
              <a:rPr lang="en-US" altLang="ko-KR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2021년 09월 - 2024년 3월 / 2년 6개월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541444-BAB7-18BF-4E1F-58DAA01FB25C}"/>
              </a:ext>
            </a:extLst>
          </p:cNvPr>
          <p:cNvSpPr txBox="1"/>
          <p:nvPr/>
        </p:nvSpPr>
        <p:spPr>
          <a:xfrm>
            <a:off x="285520" y="1743147"/>
            <a:ext cx="621358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361" lvl="1" algn="l">
              <a:lnSpc>
                <a:spcPts val="1360"/>
              </a:lnSpc>
            </a:pP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치매노인 배회감지 어플리케이션 개발 </a:t>
            </a:r>
            <a:r>
              <a:rPr lang="en-US" altLang="ko-KR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(</a:t>
            </a:r>
            <a:r>
              <a:rPr lang="ko-KR" altLang="en-US" sz="1200" b="1" spc="-16" dirty="0" err="1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지금어디</a:t>
            </a:r>
            <a:r>
              <a:rPr lang="en-US" altLang="ko-KR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)</a:t>
            </a: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  </a:t>
            </a:r>
            <a:r>
              <a:rPr lang="en-US" altLang="ko-KR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(2023.09</a:t>
            </a: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 </a:t>
            </a:r>
            <a:r>
              <a:rPr lang="en-US" altLang="ko-KR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~</a:t>
            </a: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 </a:t>
            </a:r>
            <a:r>
              <a:rPr lang="en-US" altLang="ko-KR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2024.02)</a:t>
            </a: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 </a:t>
            </a:r>
            <a:r>
              <a:rPr lang="en-US" altLang="ko-KR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[6</a:t>
            </a: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개월</a:t>
            </a:r>
            <a:r>
              <a:rPr lang="en-US" altLang="ko-KR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351C0-A1F2-BF1C-73F3-82F4AA6C70E2}"/>
              </a:ext>
            </a:extLst>
          </p:cNvPr>
          <p:cNvSpPr txBox="1"/>
          <p:nvPr/>
        </p:nvSpPr>
        <p:spPr>
          <a:xfrm>
            <a:off x="304570" y="2236599"/>
            <a:ext cx="7002188" cy="1332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361" lvl="1" algn="l">
              <a:lnSpc>
                <a:spcPts val="1360"/>
              </a:lnSpc>
            </a:pPr>
            <a:r>
              <a:rPr lang="ko-KR" altLang="en-US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프로젝트 개요</a:t>
            </a:r>
            <a:endParaRPr lang="en-US" altLang="ko-KR" sz="1000" b="1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86361" lvl="1" algn="l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치매노인의 실종 및 미아상황을 예방하고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,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실시간 위치 파악을 통해 빠르게 대응할 수 있도록 설계된 배회감지기 어플리케이션</a:t>
            </a: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altLang="ko-KR" sz="10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SigFox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+ GPS + WPS(WIFI) 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기반의 위치추적 장치를 통해 실내외 어디서든 위치 확인이 가능하며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NFC(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손톱 부착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)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기술을 통해 배회감지기 분실 시에도 위치 추적이 가능한 이중 대응 구조</a:t>
            </a: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보호자와 복지사가 앱을 통해 노인의 현재 위치 확인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,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발견신고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,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기기 등록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/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관리 가능</a:t>
            </a: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7CDD05-8B45-703D-4BB8-9CE9D25FCC93}"/>
              </a:ext>
            </a:extLst>
          </p:cNvPr>
          <p:cNvSpPr txBox="1"/>
          <p:nvPr/>
        </p:nvSpPr>
        <p:spPr>
          <a:xfrm>
            <a:off x="304570" y="6750778"/>
            <a:ext cx="7002188" cy="260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361" lvl="1" algn="l">
              <a:lnSpc>
                <a:spcPts val="1360"/>
              </a:lnSpc>
            </a:pPr>
            <a:r>
              <a:rPr lang="ko-KR" altLang="en-US" sz="12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주요 역할 및 성과</a:t>
            </a:r>
            <a:endParaRPr lang="en-US" altLang="ko-KR" sz="1200" b="1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86361" lvl="1" algn="l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프론트엔드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개발</a:t>
            </a: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" altLang="ko-KR" sz="1000" dirty="0">
                <a:latin typeface="+mn-ea"/>
              </a:rPr>
              <a:t>Flutter </a:t>
            </a:r>
            <a:r>
              <a:rPr lang="ko-KR" altLang="en-US" sz="1000" dirty="0">
                <a:latin typeface="+mn-ea"/>
              </a:rPr>
              <a:t>기반 앱 전체 </a:t>
            </a:r>
            <a:r>
              <a:rPr lang="en" altLang="ko-KR" sz="1000" dirty="0">
                <a:latin typeface="+mn-ea"/>
              </a:rPr>
              <a:t>UI </a:t>
            </a:r>
            <a:r>
              <a:rPr lang="ko-KR" altLang="en-US" sz="1000" dirty="0">
                <a:latin typeface="+mn-ea"/>
              </a:rPr>
              <a:t>및 핵심 기능 개발</a:t>
            </a:r>
            <a:endParaRPr lang="en-US" altLang="ko-KR" sz="1000" dirty="0">
              <a:latin typeface="+mn-ea"/>
            </a:endParaRPr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사용자 인증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로그인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로그아웃</a:t>
            </a:r>
            <a:r>
              <a:rPr lang="en-US" altLang="ko-KR" sz="1000" dirty="0">
                <a:latin typeface="+mn-ea"/>
              </a:rPr>
              <a:t>), </a:t>
            </a:r>
            <a:r>
              <a:rPr lang="ko-KR" altLang="en-US" sz="1000" dirty="0">
                <a:latin typeface="+mn-ea"/>
              </a:rPr>
              <a:t>보호자 등록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보호대상자 등록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배회감지기 기기 등록 등 핵심 흐름 구현</a:t>
            </a:r>
            <a:endParaRPr lang="en-US" altLang="ko-KR" sz="1000" dirty="0">
              <a:latin typeface="+mn-ea"/>
            </a:endParaRPr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기능별 페이지를 명확히 분리하여 재사용 가능한 구조로 설계</a:t>
            </a: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</a:rPr>
              <a:t>Flutter</a:t>
            </a:r>
            <a:r>
              <a:rPr lang="ko-KR" altLang="en-US" sz="1000" dirty="0">
                <a:latin typeface="+mn-ea"/>
              </a:rPr>
              <a:t>의 </a:t>
            </a:r>
            <a:r>
              <a:rPr lang="en" altLang="ko-KR" sz="1000" dirty="0">
                <a:latin typeface="+mn-ea"/>
              </a:rPr>
              <a:t>Dio</a:t>
            </a:r>
            <a:r>
              <a:rPr lang="ko-KR" altLang="en-US" sz="1000" dirty="0">
                <a:latin typeface="+mn-ea"/>
              </a:rPr>
              <a:t> 라이브러리를 활용한 </a:t>
            </a:r>
            <a:r>
              <a:rPr lang="en" altLang="ko-KR" sz="1000" dirty="0">
                <a:latin typeface="+mn-ea"/>
              </a:rPr>
              <a:t>REST API </a:t>
            </a:r>
            <a:r>
              <a:rPr lang="ko-KR" altLang="en-US" sz="1000" dirty="0">
                <a:latin typeface="+mn-ea"/>
              </a:rPr>
              <a:t>통신 모듈 설계 및 구현</a:t>
            </a:r>
            <a:endParaRPr lang="en-US" altLang="ko-KR" sz="1000" dirty="0">
              <a:latin typeface="+mn-ea"/>
            </a:endParaRPr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+mn-ea"/>
              </a:rPr>
              <a:t>백엔드</a:t>
            </a:r>
            <a:r>
              <a:rPr lang="ko-KR" altLang="en-US" sz="1000" dirty="0">
                <a:latin typeface="+mn-ea"/>
              </a:rPr>
              <a:t> 서버와의 통신을 위한 </a:t>
            </a:r>
            <a:r>
              <a:rPr lang="en" altLang="ko-KR" sz="1000" dirty="0">
                <a:latin typeface="+mn-ea"/>
              </a:rPr>
              <a:t>Dio </a:t>
            </a:r>
            <a:r>
              <a:rPr lang="ko-KR" altLang="en-US" sz="1000" dirty="0">
                <a:latin typeface="+mn-ea"/>
              </a:rPr>
              <a:t>기반 </a:t>
            </a:r>
            <a:r>
              <a:rPr lang="en" altLang="ko-KR" sz="1000" dirty="0">
                <a:latin typeface="+mn-ea"/>
              </a:rPr>
              <a:t>HTTP </a:t>
            </a:r>
            <a:r>
              <a:rPr lang="ko-KR" altLang="en-US" sz="1000" dirty="0">
                <a:latin typeface="+mn-ea"/>
              </a:rPr>
              <a:t>모듈 구성</a:t>
            </a:r>
            <a:endParaRPr lang="en-US" altLang="ko-KR" sz="1000" dirty="0">
              <a:latin typeface="+mn-ea"/>
            </a:endParaRPr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데이터 전송 및 수신 과정에서 오류 처리를 위한 예외 처리 로직 적용</a:t>
            </a: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" altLang="ko-KR" sz="1000" dirty="0" err="1">
                <a:latin typeface="+mn-ea"/>
              </a:rPr>
              <a:t>GetX</a:t>
            </a:r>
            <a:r>
              <a:rPr lang="en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상태관리 패턴 적용을 통한 전역 상태 동기화</a:t>
            </a:r>
            <a:endParaRPr lang="en-US" altLang="ko-KR" sz="1000" dirty="0">
              <a:latin typeface="+mn-ea"/>
            </a:endParaRPr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보호자 정보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보호대상자 정보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기기 등록 정보 등 다수의 상태를 </a:t>
            </a:r>
            <a:r>
              <a:rPr lang="en" altLang="ko-KR" sz="1000" dirty="0" err="1">
                <a:latin typeface="+mn-ea"/>
              </a:rPr>
              <a:t>GetX</a:t>
            </a:r>
            <a:r>
              <a:rPr lang="en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컨트롤러로 관리</a:t>
            </a:r>
            <a:endParaRPr lang="en-US" altLang="ko-KR" sz="1000" dirty="0">
              <a:latin typeface="+mn-ea"/>
            </a:endParaRPr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데이터 변경 시 </a:t>
            </a:r>
            <a:r>
              <a:rPr lang="en" altLang="ko-KR" sz="1000" dirty="0">
                <a:latin typeface="+mn-ea"/>
              </a:rPr>
              <a:t>UI</a:t>
            </a:r>
            <a:r>
              <a:rPr lang="ko-KR" altLang="en-US" sz="1000" dirty="0" err="1">
                <a:latin typeface="+mn-ea"/>
              </a:rPr>
              <a:t>에</a:t>
            </a:r>
            <a:r>
              <a:rPr lang="ko-KR" altLang="en-US" sz="1000" dirty="0">
                <a:latin typeface="+mn-ea"/>
              </a:rPr>
              <a:t> 실시간 반영되도록 구성하여 사용자 경험 향상</a:t>
            </a: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endParaRPr lang="en-US" altLang="ko-KR" sz="12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9FD3AE-BE58-ABB5-4753-360DDB858CE4}"/>
              </a:ext>
            </a:extLst>
          </p:cNvPr>
          <p:cNvSpPr txBox="1"/>
          <p:nvPr/>
        </p:nvSpPr>
        <p:spPr>
          <a:xfrm>
            <a:off x="347146" y="3800892"/>
            <a:ext cx="7002188" cy="1518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361" lvl="1" algn="l">
              <a:lnSpc>
                <a:spcPts val="1360"/>
              </a:lnSpc>
            </a:pPr>
            <a:r>
              <a:rPr lang="ko-KR" altLang="en-US" sz="1000" b="1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 기술</a:t>
            </a:r>
            <a:endParaRPr lang="en-US" altLang="ko-KR" sz="1000" b="1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6361" lvl="1" algn="l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6361" lvl="1" algn="l">
              <a:lnSpc>
                <a:spcPts val="1360"/>
              </a:lnSpc>
            </a:pPr>
            <a:r>
              <a:rPr lang="en-US" altLang="ko-KR" sz="1000" b="1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FRONTEND</a:t>
            </a:r>
          </a:p>
          <a:p>
            <a:pPr marL="86361" lvl="1" algn="l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언어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Dart</a:t>
            </a: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프레임워크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Flutter </a:t>
            </a: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API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통신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Dio</a:t>
            </a: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상태관리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en-US" altLang="ko-KR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GetX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52D8BA-FB67-46EC-32EF-6C5F469615E1}"/>
              </a:ext>
            </a:extLst>
          </p:cNvPr>
          <p:cNvSpPr txBox="1"/>
          <p:nvPr/>
        </p:nvSpPr>
        <p:spPr>
          <a:xfrm>
            <a:off x="336949" y="5350787"/>
            <a:ext cx="7002188" cy="979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361" lvl="1" algn="l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6361" lvl="1" algn="l">
              <a:lnSpc>
                <a:spcPts val="1360"/>
              </a:lnSpc>
            </a:pPr>
            <a:r>
              <a:rPr lang="en-US" altLang="ko-KR" sz="1000" b="1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Backend</a:t>
            </a:r>
          </a:p>
          <a:p>
            <a:pPr marL="86361" lvl="1" algn="l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언어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PHP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서버와의 연동을 위한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API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응답 처리용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프레임워크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라이브러리는 별도의 </a:t>
            </a:r>
            <a:r>
              <a:rPr lang="ko-KR" altLang="en-US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팀이 담당하여 상세 미확인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</p:txBody>
      </p:sp>
      <p:sp>
        <p:nvSpPr>
          <p:cNvPr id="8" name="TextBox 35">
            <a:extLst>
              <a:ext uri="{FF2B5EF4-FFF2-40B4-BE49-F238E27FC236}">
                <a16:creationId xmlns:a16="http://schemas.microsoft.com/office/drawing/2014/main" id="{77351889-0DAE-E5C9-EA3C-DE4C8FC3A1A5}"/>
              </a:ext>
            </a:extLst>
          </p:cNvPr>
          <p:cNvSpPr txBox="1"/>
          <p:nvPr/>
        </p:nvSpPr>
        <p:spPr>
          <a:xfrm>
            <a:off x="536468" y="456705"/>
            <a:ext cx="3435006" cy="15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9"/>
              </a:lnSpc>
            </a:pP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A Career Description 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(</a:t>
            </a:r>
            <a:r>
              <a:rPr lang="ko-KR" alt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경력기술서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)</a:t>
            </a: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4137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3D05E-B922-4942-617A-98036F95A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508830D-CCAD-7FC7-0BBD-5E79A356A255}"/>
              </a:ext>
            </a:extLst>
          </p:cNvPr>
          <p:cNvSpPr/>
          <p:nvPr/>
        </p:nvSpPr>
        <p:spPr>
          <a:xfrm>
            <a:off x="278906" y="760762"/>
            <a:ext cx="7002188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11FD4B22-3F64-5ABC-0EBF-5A60420B5909}"/>
              </a:ext>
            </a:extLst>
          </p:cNvPr>
          <p:cNvSpPr/>
          <p:nvPr/>
        </p:nvSpPr>
        <p:spPr>
          <a:xfrm>
            <a:off x="739317" y="10071100"/>
            <a:ext cx="6048000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2BD049-CAA4-C30D-D78A-C37307C7C822}"/>
              </a:ext>
            </a:extLst>
          </p:cNvPr>
          <p:cNvSpPr txBox="1"/>
          <p:nvPr/>
        </p:nvSpPr>
        <p:spPr>
          <a:xfrm>
            <a:off x="425450" y="927100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트러블 슈팅 및 기술적 이슈 해결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B095B-0E6A-DA8D-3CCA-F9D72E1EE0FF}"/>
              </a:ext>
            </a:extLst>
          </p:cNvPr>
          <p:cNvSpPr txBox="1"/>
          <p:nvPr/>
        </p:nvSpPr>
        <p:spPr>
          <a:xfrm>
            <a:off x="262223" y="1678842"/>
            <a:ext cx="7002188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961" lvl="1" indent="-228600" algn="l">
              <a:lnSpc>
                <a:spcPts val="1360"/>
              </a:lnSpc>
              <a:buAutoNum type="arabicPeriod"/>
            </a:pPr>
            <a:r>
              <a:rPr lang="ko-KR" altLang="en-US" sz="1000" b="1" dirty="0"/>
              <a:t>보호자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기기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보호대상자 등록 화면 간 데이터 불일치 문제</a:t>
            </a:r>
            <a:endParaRPr lang="en-US" altLang="ko-KR" sz="1000" b="1" dirty="0"/>
          </a:p>
          <a:p>
            <a:pPr marL="314961" lvl="1" indent="-228600" algn="l">
              <a:lnSpc>
                <a:spcPts val="1360"/>
              </a:lnSpc>
              <a:buAutoNum type="arabicPeriod"/>
            </a:pPr>
            <a:endParaRPr lang="en-US" altLang="ko-KR" sz="1000" b="1" dirty="0"/>
          </a:p>
          <a:p>
            <a:pPr marL="543561" lvl="2">
              <a:lnSpc>
                <a:spcPts val="1360"/>
              </a:lnSpc>
            </a:pPr>
            <a:r>
              <a:rPr lang="ko-KR" altLang="en-US" sz="1000" b="1" dirty="0"/>
              <a:t>원인 </a:t>
            </a:r>
            <a:endParaRPr lang="en-US" altLang="ko-KR" sz="1000" b="1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각 등록 화면이 </a:t>
            </a:r>
            <a:r>
              <a:rPr lang="ko-KR" altLang="en-US" sz="1000" b="1" dirty="0"/>
              <a:t>독립적으로 동작</a:t>
            </a:r>
            <a:r>
              <a:rPr lang="ko-KR" altLang="en-US" sz="1000" dirty="0"/>
              <a:t>하며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상태값을</a:t>
            </a:r>
            <a:r>
              <a:rPr lang="ko-KR" altLang="en-US" sz="1000" dirty="0"/>
              <a:t> 전역으로 공유하지 않음</a:t>
            </a:r>
            <a:endParaRPr lang="en-US" altLang="ko-KR" sz="1000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기존에는 </a:t>
            </a:r>
            <a:r>
              <a:rPr lang="en" altLang="ko-KR" sz="1000" b="1" dirty="0"/>
              <a:t>Stateful Widget </a:t>
            </a:r>
            <a:r>
              <a:rPr lang="ko-KR" altLang="en-US" sz="1000" b="1" dirty="0"/>
              <a:t>중심의 로컬 상태관리</a:t>
            </a:r>
            <a:r>
              <a:rPr lang="ko-KR" altLang="en-US" sz="1000" dirty="0"/>
              <a:t>만 사용하고 있었음</a:t>
            </a:r>
            <a:endParaRPr lang="en-US" altLang="ko-KR" sz="1000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543561" lvl="2">
              <a:lnSpc>
                <a:spcPts val="1360"/>
              </a:lnSpc>
            </a:pPr>
            <a:r>
              <a:rPr lang="ko-KR" altLang="en-US" sz="1000" b="1" dirty="0"/>
              <a:t>해결방법</a:t>
            </a:r>
            <a:endParaRPr lang="en-US" altLang="ko-KR" sz="1000" b="1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" altLang="ko-KR" sz="1000" b="1" dirty="0"/>
              <a:t>Flutter</a:t>
            </a:r>
            <a:r>
              <a:rPr lang="ko-KR" altLang="en-US" sz="1000" b="1" dirty="0"/>
              <a:t>의 </a:t>
            </a:r>
            <a:r>
              <a:rPr lang="en" altLang="ko-KR" sz="1000" b="1" dirty="0" err="1"/>
              <a:t>GetX</a:t>
            </a:r>
            <a:r>
              <a:rPr lang="en" altLang="ko-KR" sz="1000" b="1" dirty="0"/>
              <a:t> </a:t>
            </a:r>
            <a:r>
              <a:rPr lang="ko-KR" altLang="en-US" sz="1000" b="1" dirty="0"/>
              <a:t>상태관리 라이브러리</a:t>
            </a:r>
            <a:r>
              <a:rPr lang="ko-KR" altLang="en-US" sz="1000" dirty="0"/>
              <a:t>를 도입하여</a:t>
            </a:r>
            <a:r>
              <a:rPr lang="en-US" altLang="ko-KR" sz="1000" dirty="0"/>
              <a:t>, </a:t>
            </a:r>
            <a:r>
              <a:rPr lang="ko-KR" altLang="en-US" sz="1000" dirty="0"/>
              <a:t>보호자</a:t>
            </a:r>
            <a:r>
              <a:rPr lang="en-US" altLang="ko-KR" sz="1000" dirty="0"/>
              <a:t>/</a:t>
            </a:r>
            <a:r>
              <a:rPr lang="ko-KR" altLang="en-US" sz="1000" dirty="0"/>
              <a:t>대상자</a:t>
            </a:r>
            <a:r>
              <a:rPr lang="en-US" altLang="ko-KR" sz="1000" dirty="0"/>
              <a:t>/</a:t>
            </a:r>
            <a:r>
              <a:rPr lang="ko-KR" altLang="en-US" sz="1000" dirty="0"/>
              <a:t>기기 등의 등록 데이터를 전역 컨트롤러에서 관리하도록 구조 개편</a:t>
            </a:r>
            <a:endParaRPr lang="en-US" altLang="ko-KR" sz="1000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기존 로직을 </a:t>
            </a:r>
            <a:r>
              <a:rPr lang="en" altLang="ko-KR" sz="1000" b="1" dirty="0" err="1"/>
              <a:t>ViewModel</a:t>
            </a:r>
            <a:r>
              <a:rPr lang="en" altLang="ko-KR" sz="1000" b="1" dirty="0"/>
              <a:t> </a:t>
            </a:r>
            <a:r>
              <a:rPr lang="ko-KR" altLang="en-US" sz="1000" b="1" dirty="0"/>
              <a:t>형태로 분리</a:t>
            </a:r>
            <a:r>
              <a:rPr lang="ko-KR" altLang="en-US" sz="1000" dirty="0"/>
              <a:t>하여 재사용성과 유지보수성 향상</a:t>
            </a:r>
            <a:endParaRPr lang="en-US" altLang="ko-KR" sz="1000" dirty="0"/>
          </a:p>
          <a:p>
            <a:pPr marL="1000761" lvl="3">
              <a:lnSpc>
                <a:spcPts val="1360"/>
              </a:lnSpc>
            </a:pPr>
            <a:endParaRPr lang="en-US" altLang="ko-KR" sz="1000" dirty="0"/>
          </a:p>
          <a:p>
            <a:pPr marL="543561" lvl="2">
              <a:lnSpc>
                <a:spcPts val="1360"/>
              </a:lnSpc>
            </a:pPr>
            <a:r>
              <a:rPr lang="ko-KR" altLang="en-US" sz="1000" b="1" dirty="0"/>
              <a:t>성과 및 </a:t>
            </a:r>
            <a:r>
              <a:rPr lang="ko-KR" altLang="en-US" sz="1000" b="1" dirty="0" err="1"/>
              <a:t>배운점</a:t>
            </a:r>
            <a:endParaRPr lang="en-US" altLang="ko-KR" sz="1000" b="1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등록된 정보가 </a:t>
            </a:r>
            <a:r>
              <a:rPr lang="ko-KR" altLang="en-US" sz="1000" b="1" dirty="0"/>
              <a:t>모든 화면에서 실시간으로 동기화</a:t>
            </a:r>
            <a:r>
              <a:rPr lang="ko-KR" altLang="en-US" sz="1000" dirty="0"/>
              <a:t>되어 </a:t>
            </a:r>
            <a:r>
              <a:rPr lang="en" altLang="ko-KR" sz="1000" dirty="0"/>
              <a:t>UX </a:t>
            </a:r>
            <a:r>
              <a:rPr lang="ko-KR" altLang="en-US" sz="1000" dirty="0"/>
              <a:t>개선</a:t>
            </a:r>
            <a:r>
              <a:rPr lang="en-US" altLang="ko-KR" sz="1000" dirty="0"/>
              <a:t>	</a:t>
            </a:r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전역 상태 관리 도입 시 고려사항 및 구조 분리에 대한 </a:t>
            </a:r>
            <a:r>
              <a:rPr lang="ko-KR" altLang="en-US" sz="1000" b="1" dirty="0"/>
              <a:t>실무 경험</a:t>
            </a:r>
            <a:r>
              <a:rPr lang="ko-KR" altLang="en-US" sz="1000" dirty="0"/>
              <a:t>을 습득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6361" lvl="1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kumimoji="1"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EE7B5-E151-6F67-C001-2AD898651FE7}"/>
              </a:ext>
            </a:extLst>
          </p:cNvPr>
          <p:cNvSpPr txBox="1"/>
          <p:nvPr/>
        </p:nvSpPr>
        <p:spPr>
          <a:xfrm>
            <a:off x="406952" y="5880100"/>
            <a:ext cx="7002188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961" lvl="1" indent="-228600">
              <a:lnSpc>
                <a:spcPts val="1360"/>
              </a:lnSpc>
              <a:buAutoNum type="arabicPeriod" startAt="2"/>
            </a:pPr>
            <a:r>
              <a:rPr lang="ko-KR" altLang="en-US" sz="1000" b="1" dirty="0">
                <a:latin typeface="+mj-ea"/>
                <a:ea typeface="+mj-ea"/>
              </a:rPr>
              <a:t>다양한 기기에서 </a:t>
            </a:r>
            <a:r>
              <a:rPr lang="en" altLang="ko-KR" sz="1000" b="1" dirty="0">
                <a:latin typeface="+mj-ea"/>
                <a:ea typeface="+mj-ea"/>
              </a:rPr>
              <a:t>UI </a:t>
            </a:r>
            <a:r>
              <a:rPr lang="ko-KR" altLang="en-US" sz="1000" b="1" dirty="0">
                <a:latin typeface="+mj-ea"/>
                <a:ea typeface="+mj-ea"/>
              </a:rPr>
              <a:t>깨짐 및 레이아웃 비정상 출력 현상</a:t>
            </a:r>
            <a:endParaRPr lang="en-US" altLang="ko-KR" sz="1000" b="1" dirty="0">
              <a:latin typeface="+mj-ea"/>
              <a:ea typeface="+mj-ea"/>
            </a:endParaRPr>
          </a:p>
          <a:p>
            <a:pPr marL="314961" lvl="1" indent="-228600" algn="l">
              <a:lnSpc>
                <a:spcPts val="1360"/>
              </a:lnSpc>
              <a:buAutoNum type="arabicPeriod"/>
            </a:pPr>
            <a:endParaRPr lang="en-US" altLang="ko-KR" sz="1000" b="1" dirty="0"/>
          </a:p>
          <a:p>
            <a:pPr marL="543561" lvl="2">
              <a:lnSpc>
                <a:spcPts val="1360"/>
              </a:lnSpc>
            </a:pPr>
            <a:r>
              <a:rPr lang="ko-KR" altLang="en-US" sz="1000" b="1" dirty="0"/>
              <a:t>원인 </a:t>
            </a:r>
            <a:r>
              <a:rPr lang="en-US" altLang="ko-KR" sz="1000" b="1" dirty="0"/>
              <a:t>: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해상도가 낮거나 화면 비율이 다른 기기에서 </a:t>
            </a:r>
            <a:r>
              <a:rPr lang="en" altLang="ko-KR" sz="1000" dirty="0"/>
              <a:t>UI </a:t>
            </a:r>
            <a:r>
              <a:rPr lang="ko-KR" altLang="en-US" sz="1000" dirty="0"/>
              <a:t>요소</a:t>
            </a:r>
            <a:r>
              <a:rPr lang="en-US" altLang="ko-KR" sz="1000" dirty="0"/>
              <a:t>(</a:t>
            </a:r>
            <a:r>
              <a:rPr lang="ko-KR" altLang="en-US" sz="1000" dirty="0"/>
              <a:t>버튼</a:t>
            </a:r>
            <a:r>
              <a:rPr lang="en-US" altLang="ko-KR" sz="1000" dirty="0"/>
              <a:t>, </a:t>
            </a:r>
            <a:r>
              <a:rPr lang="ko-KR" altLang="en-US" sz="1000" dirty="0"/>
              <a:t>텍스트 등</a:t>
            </a:r>
            <a:r>
              <a:rPr lang="en-US" altLang="ko-KR" sz="1000" dirty="0"/>
              <a:t>)</a:t>
            </a:r>
            <a:r>
              <a:rPr lang="ko-KR" altLang="en-US" sz="1000" dirty="0"/>
              <a:t>가 잘림</a:t>
            </a:r>
            <a:endParaRPr lang="en-US" altLang="ko-KR" sz="1000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픽셀 기준 </a:t>
            </a:r>
            <a:r>
              <a:rPr lang="ko-KR" altLang="en-US" sz="1000" b="1" dirty="0"/>
              <a:t>고정 레이아웃 사용</a:t>
            </a:r>
            <a:r>
              <a:rPr lang="ko-KR" altLang="en-US" sz="1000" dirty="0"/>
              <a:t>으로 인해 다양한 해상도와 화면 밀도에 제대로 대응하지 못함</a:t>
            </a:r>
            <a:endParaRPr lang="en-US" altLang="ko-KR" sz="1000" dirty="0"/>
          </a:p>
          <a:p>
            <a:pPr marL="1000761" lvl="3">
              <a:lnSpc>
                <a:spcPts val="1360"/>
              </a:lnSpc>
            </a:pPr>
            <a:endParaRPr lang="en-US" altLang="ko-KR" sz="1000" dirty="0"/>
          </a:p>
          <a:p>
            <a:pPr marL="543561" lvl="2">
              <a:lnSpc>
                <a:spcPts val="1360"/>
              </a:lnSpc>
            </a:pPr>
            <a:r>
              <a:rPr lang="ko-KR" altLang="en-US" sz="1000" b="1" dirty="0"/>
              <a:t>해결방법</a:t>
            </a:r>
            <a:endParaRPr lang="en-US" altLang="ko-KR" sz="1000" b="1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" altLang="ko-KR" sz="1000" b="1" dirty="0" err="1"/>
              <a:t>flutter_screenutil</a:t>
            </a:r>
            <a:r>
              <a:rPr lang="en" altLang="ko-KR" sz="1000" b="1" dirty="0"/>
              <a:t> </a:t>
            </a:r>
            <a:r>
              <a:rPr lang="ko-KR" altLang="en-US" sz="1000" b="1" dirty="0"/>
              <a:t>라이브러리</a:t>
            </a:r>
            <a:r>
              <a:rPr lang="ko-KR" altLang="en-US" sz="1000" dirty="0"/>
              <a:t>를 도입하여 기기 해상도에 따라 자동으로 비율을 조정하도록 </a:t>
            </a:r>
            <a:r>
              <a:rPr lang="en" altLang="ko-KR" sz="1000" dirty="0"/>
              <a:t>UI </a:t>
            </a:r>
            <a:r>
              <a:rPr lang="ko-KR" altLang="en-US" sz="1000" dirty="0"/>
              <a:t>요소 크기 전면 수정</a:t>
            </a:r>
            <a:endParaRPr lang="en-US" altLang="ko-KR" sz="1000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각 화면 초기화 시점에 </a:t>
            </a:r>
            <a:r>
              <a:rPr lang="en" altLang="ko-KR" sz="1000" dirty="0" err="1"/>
              <a:t>ScreenUtilInit</a:t>
            </a:r>
            <a:r>
              <a:rPr lang="en" altLang="ko-KR" sz="1000" dirty="0"/>
              <a:t>() </a:t>
            </a:r>
            <a:r>
              <a:rPr lang="ko-KR" altLang="en-US" sz="1000" dirty="0"/>
              <a:t>호출을 통해 일관된 반응형 설계 구조 수립</a:t>
            </a:r>
            <a:endParaRPr lang="en-US" altLang="ko-KR" sz="1000" dirty="0"/>
          </a:p>
          <a:p>
            <a:pPr marL="1000761" lvl="3">
              <a:lnSpc>
                <a:spcPts val="1360"/>
              </a:lnSpc>
            </a:pPr>
            <a:endParaRPr lang="en-US" altLang="ko-KR" sz="1000" dirty="0"/>
          </a:p>
          <a:p>
            <a:pPr marL="543561" lvl="2">
              <a:lnSpc>
                <a:spcPts val="1360"/>
              </a:lnSpc>
            </a:pPr>
            <a:r>
              <a:rPr lang="ko-KR" altLang="en-US" sz="1000" b="1" dirty="0"/>
              <a:t>성과 및 </a:t>
            </a:r>
            <a:r>
              <a:rPr lang="ko-KR" altLang="en-US" sz="1000" b="1" dirty="0" err="1"/>
              <a:t>배운점</a:t>
            </a:r>
            <a:endParaRPr lang="en-US" altLang="ko-KR" sz="1000" b="1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다양한 디바이스 환경에서도 </a:t>
            </a:r>
            <a:r>
              <a:rPr lang="en" altLang="ko-KR" sz="1000" b="1" dirty="0"/>
              <a:t>UI</a:t>
            </a:r>
            <a:r>
              <a:rPr lang="ko-KR" altLang="en-US" sz="1000" b="1" dirty="0"/>
              <a:t>가 일관되고 반응형으로 동작</a:t>
            </a:r>
            <a:r>
              <a:rPr lang="ko-KR" altLang="en-US" sz="1000" dirty="0"/>
              <a:t>하여 사용자 경험 향상</a:t>
            </a:r>
            <a:endParaRPr lang="en-US" altLang="ko-KR" sz="1000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반응형 설계에 필요한 기술적 적용 방법 및 </a:t>
            </a:r>
            <a:r>
              <a:rPr lang="ko-KR" altLang="en-US" sz="1000" b="1" dirty="0" err="1"/>
              <a:t>크로스디바이스</a:t>
            </a:r>
            <a:r>
              <a:rPr lang="ko-KR" altLang="en-US" sz="1000" b="1" dirty="0"/>
              <a:t> 대응 전략에 대한 이해도 향상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kumimoji="1" lang="ko-KR" altLang="en-US" sz="1000" dirty="0"/>
          </a:p>
        </p:txBody>
      </p:sp>
      <p:sp>
        <p:nvSpPr>
          <p:cNvPr id="6" name="TextBox 35">
            <a:extLst>
              <a:ext uri="{FF2B5EF4-FFF2-40B4-BE49-F238E27FC236}">
                <a16:creationId xmlns:a16="http://schemas.microsoft.com/office/drawing/2014/main" id="{801AA533-F910-0837-FC2B-D31137F103D8}"/>
              </a:ext>
            </a:extLst>
          </p:cNvPr>
          <p:cNvSpPr txBox="1"/>
          <p:nvPr/>
        </p:nvSpPr>
        <p:spPr>
          <a:xfrm>
            <a:off x="536468" y="456705"/>
            <a:ext cx="3435006" cy="15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9"/>
              </a:lnSpc>
            </a:pP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A Career Description 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(</a:t>
            </a:r>
            <a:r>
              <a:rPr lang="ko-KR" alt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경력기술서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) </a:t>
            </a:r>
            <a:endParaRPr lang="en-US" sz="992" b="1" dirty="0">
              <a:solidFill>
                <a:srgbClr val="202020"/>
              </a:solidFill>
              <a:latin typeface="+mj-ea"/>
              <a:ea typeface="+mj-ea"/>
              <a:cs typeface="Poppins Semi-Bold"/>
              <a:sym typeface="Poppins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491186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C5165-D11A-9B62-B0F5-B0AFB37B5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CE7BF88E-0E96-0076-8A9D-29C3D4CB5532}"/>
              </a:ext>
            </a:extLst>
          </p:cNvPr>
          <p:cNvSpPr/>
          <p:nvPr/>
        </p:nvSpPr>
        <p:spPr>
          <a:xfrm>
            <a:off x="278906" y="760762"/>
            <a:ext cx="7002188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079F0597-BEE4-8E1E-6764-65C5C012FD5A}"/>
              </a:ext>
            </a:extLst>
          </p:cNvPr>
          <p:cNvSpPr/>
          <p:nvPr/>
        </p:nvSpPr>
        <p:spPr>
          <a:xfrm>
            <a:off x="744353" y="10528300"/>
            <a:ext cx="6048000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FD4FD9-6A88-293D-A57B-6DCB7845A6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27" y="1301380"/>
            <a:ext cx="2119966" cy="4133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FB767B-0FC7-2DE3-3422-4782F3C342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942" y="1300402"/>
            <a:ext cx="1913203" cy="414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D04A99A-5F1B-1A49-ECB9-D4DEA4C108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130" y="1283648"/>
            <a:ext cx="1921337" cy="416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145497-1A22-D014-A1EF-DA7F3BB2C9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169" y="6271909"/>
            <a:ext cx="1875720" cy="4064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348776-C8F4-070F-A5BB-DECB14F94A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971" y="6254470"/>
            <a:ext cx="1913202" cy="41432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1F920B-8BC9-80D8-F044-0633CDAD55AC}"/>
              </a:ext>
            </a:extLst>
          </p:cNvPr>
          <p:cNvSpPr txBox="1"/>
          <p:nvPr/>
        </p:nvSpPr>
        <p:spPr>
          <a:xfrm>
            <a:off x="425450" y="92710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프로젝트 구현 내용 및 이미지 정리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AD824-9EA0-DD72-B519-592701E04BBF}"/>
              </a:ext>
            </a:extLst>
          </p:cNvPr>
          <p:cNvSpPr txBox="1"/>
          <p:nvPr/>
        </p:nvSpPr>
        <p:spPr>
          <a:xfrm>
            <a:off x="779532" y="5660228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로그인 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1CE57-04FD-6830-6119-E9FF57E6ECA6}"/>
              </a:ext>
            </a:extLst>
          </p:cNvPr>
          <p:cNvSpPr txBox="1"/>
          <p:nvPr/>
        </p:nvSpPr>
        <p:spPr>
          <a:xfrm>
            <a:off x="3168168" y="5635164"/>
            <a:ext cx="1114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메뉴화면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C069D-9D8A-D9B5-F79C-024A80C6AB16}"/>
              </a:ext>
            </a:extLst>
          </p:cNvPr>
          <p:cNvSpPr txBox="1"/>
          <p:nvPr/>
        </p:nvSpPr>
        <p:spPr>
          <a:xfrm>
            <a:off x="5444950" y="5581879"/>
            <a:ext cx="1595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/>
              <a:t>NFC </a:t>
            </a:r>
            <a:r>
              <a:rPr kumimoji="1" lang="ko-KR" altLang="en-US" sz="1200" dirty="0"/>
              <a:t>인식 화면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801A6D-EF95-C857-EFA4-908263BCBC79}"/>
              </a:ext>
            </a:extLst>
          </p:cNvPr>
          <p:cNvSpPr txBox="1"/>
          <p:nvPr/>
        </p:nvSpPr>
        <p:spPr>
          <a:xfrm>
            <a:off x="0" y="10155135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발견신고 화면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424123-C5DC-FDC2-1940-3672F50BC8DB}"/>
              </a:ext>
            </a:extLst>
          </p:cNvPr>
          <p:cNvSpPr txBox="1"/>
          <p:nvPr/>
        </p:nvSpPr>
        <p:spPr>
          <a:xfrm>
            <a:off x="5833294" y="10192919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위치확인 화면</a:t>
            </a:r>
          </a:p>
        </p:txBody>
      </p:sp>
      <p:sp>
        <p:nvSpPr>
          <p:cNvPr id="15" name="TextBox 35">
            <a:extLst>
              <a:ext uri="{FF2B5EF4-FFF2-40B4-BE49-F238E27FC236}">
                <a16:creationId xmlns:a16="http://schemas.microsoft.com/office/drawing/2014/main" id="{E85FEF50-3C10-3D39-0874-92A763B45CD4}"/>
              </a:ext>
            </a:extLst>
          </p:cNvPr>
          <p:cNvSpPr txBox="1"/>
          <p:nvPr/>
        </p:nvSpPr>
        <p:spPr>
          <a:xfrm>
            <a:off x="536468" y="456705"/>
            <a:ext cx="3435006" cy="15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9"/>
              </a:lnSpc>
            </a:pP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A Career Description 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(</a:t>
            </a:r>
            <a:r>
              <a:rPr lang="ko-KR" alt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경력기술서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)</a:t>
            </a: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0940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31F15-A59A-74C7-F496-42FA20678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FC36026B-4494-B813-332A-A0FD04734DA3}"/>
              </a:ext>
            </a:extLst>
          </p:cNvPr>
          <p:cNvSpPr/>
          <p:nvPr/>
        </p:nvSpPr>
        <p:spPr>
          <a:xfrm>
            <a:off x="278906" y="760762"/>
            <a:ext cx="7002188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02E93630-4398-F19B-2379-2D82F3B46ADF}"/>
              </a:ext>
            </a:extLst>
          </p:cNvPr>
          <p:cNvSpPr/>
          <p:nvPr/>
        </p:nvSpPr>
        <p:spPr>
          <a:xfrm>
            <a:off x="657936" y="10375900"/>
            <a:ext cx="6048000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F8916B06-9021-8605-685D-6B856C070552}"/>
              </a:ext>
            </a:extLst>
          </p:cNvPr>
          <p:cNvSpPr txBox="1"/>
          <p:nvPr/>
        </p:nvSpPr>
        <p:spPr>
          <a:xfrm>
            <a:off x="384182" y="1138819"/>
            <a:ext cx="3619861" cy="190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84"/>
              </a:lnSpc>
            </a:pPr>
            <a:r>
              <a:rPr lang="ko-KR" altLang="en-US" sz="1100" b="1" dirty="0" err="1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지피헬스</a:t>
            </a:r>
            <a:r>
              <a:rPr lang="en-US" altLang="ko-KR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(</a:t>
            </a:r>
            <a:r>
              <a:rPr lang="ko-KR" altLang="en-US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주</a:t>
            </a:r>
            <a:r>
              <a:rPr lang="en-US" altLang="ko-KR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),</a:t>
            </a:r>
            <a:r>
              <a:rPr lang="ko-KR" altLang="en-US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[</a:t>
            </a:r>
            <a:r>
              <a:rPr lang="ko-KR" altLang="en-US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어플리케이션</a:t>
            </a:r>
            <a:r>
              <a:rPr lang="en-US" altLang="ko-KR" sz="1100" b="1" dirty="0" err="1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팀</a:t>
            </a:r>
            <a:r>
              <a:rPr lang="en-US" altLang="ko-KR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]</a:t>
            </a:r>
            <a:r>
              <a:rPr lang="ko-KR" altLang="en-US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,</a:t>
            </a:r>
            <a:r>
              <a:rPr lang="ko-KR" altLang="en-US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연구원</a:t>
            </a:r>
            <a:r>
              <a:rPr lang="en-US" altLang="ko-KR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(</a:t>
            </a:r>
            <a:r>
              <a:rPr lang="ko-KR" altLang="en-US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사원</a:t>
            </a:r>
            <a:r>
              <a:rPr lang="en-US" altLang="ko-KR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9302A057-E3C9-F186-C685-A93CC75DF095}"/>
              </a:ext>
            </a:extLst>
          </p:cNvPr>
          <p:cNvSpPr txBox="1"/>
          <p:nvPr/>
        </p:nvSpPr>
        <p:spPr>
          <a:xfrm>
            <a:off x="4770230" y="1184752"/>
            <a:ext cx="2068887" cy="142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52"/>
              </a:lnSpc>
            </a:pPr>
            <a:r>
              <a:rPr lang="en-US" altLang="ko-KR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2021년 09월 - 2024년 3월 / 2년 6개월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CF73F-DFCC-1B0F-4CBD-F185AA69AF3A}"/>
              </a:ext>
            </a:extLst>
          </p:cNvPr>
          <p:cNvSpPr txBox="1"/>
          <p:nvPr/>
        </p:nvSpPr>
        <p:spPr>
          <a:xfrm>
            <a:off x="-260350" y="1574057"/>
            <a:ext cx="621358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3561" lvl="2">
              <a:lnSpc>
                <a:spcPts val="1360"/>
              </a:lnSpc>
            </a:pPr>
            <a:r>
              <a:rPr lang="ko-KR" altLang="en-US" sz="12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반려동물 고양이 모래관리 어플리케이션 개발</a:t>
            </a:r>
            <a:r>
              <a:rPr lang="en-US" altLang="ko-KR" sz="1200" b="1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(2021</a:t>
            </a:r>
            <a:r>
              <a:rPr lang="en-US" altLang="ko-KR" sz="12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.12</a:t>
            </a:r>
            <a:r>
              <a:rPr lang="ko-KR" altLang="en-US" sz="12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2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~</a:t>
            </a:r>
            <a:r>
              <a:rPr lang="ko-KR" altLang="en-US" sz="12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2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2022.05)</a:t>
            </a:r>
            <a:r>
              <a:rPr lang="en-US" altLang="ko-KR" sz="1200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200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200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[6</a:t>
            </a:r>
            <a:r>
              <a:rPr lang="ko-KR" altLang="en-US" sz="1200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개월</a:t>
            </a:r>
            <a:r>
              <a:rPr lang="en-US" altLang="ko-KR" sz="1200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]</a:t>
            </a:r>
            <a:endParaRPr lang="en-US" altLang="ko-KR" sz="1200" b="1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B275F4-AA57-4B8D-38E4-85C80B23E122}"/>
              </a:ext>
            </a:extLst>
          </p:cNvPr>
          <p:cNvSpPr txBox="1"/>
          <p:nvPr/>
        </p:nvSpPr>
        <p:spPr>
          <a:xfrm>
            <a:off x="277156" y="2274320"/>
            <a:ext cx="7002188" cy="153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361" lvl="1" algn="l">
              <a:lnSpc>
                <a:spcPts val="1360"/>
              </a:lnSpc>
            </a:pP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프로젝트 개요</a:t>
            </a:r>
            <a:endParaRPr lang="en-US" altLang="ko-KR" sz="1200" b="1" spc="-16" dirty="0">
              <a:solidFill>
                <a:srgbClr val="202020"/>
              </a:solidFill>
              <a:latin typeface="+mj-ea"/>
              <a:ea typeface="+mj-ea"/>
              <a:cs typeface="Source Han Sans KR"/>
              <a:sym typeface="Source Han Sans KR"/>
            </a:endParaRPr>
          </a:p>
          <a:p>
            <a:pPr marL="86361" lvl="1" algn="l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고객사 ‘</a:t>
            </a:r>
            <a:r>
              <a:rPr lang="ko-KR" altLang="en-US" sz="1000" dirty="0" err="1"/>
              <a:t>리틀캣’에</a:t>
            </a:r>
            <a:r>
              <a:rPr lang="ko-KR" altLang="en-US" sz="1000" dirty="0"/>
              <a:t> 제공하기 위한 </a:t>
            </a:r>
            <a:r>
              <a:rPr lang="ko-KR" altLang="en-US" sz="1000" b="1" dirty="0"/>
              <a:t>고양이 전용 모래 건강 관리 앱</a:t>
            </a:r>
            <a:r>
              <a:rPr lang="ko-KR" altLang="en-US" sz="1000" dirty="0"/>
              <a:t>으로</a:t>
            </a:r>
            <a:r>
              <a:rPr lang="en-US" altLang="ko-KR" sz="1000" dirty="0"/>
              <a:t>,</a:t>
            </a:r>
            <a:br>
              <a:rPr lang="en-US" altLang="ko-KR" sz="1000" dirty="0"/>
            </a:br>
            <a:r>
              <a:rPr lang="ko-KR" altLang="en-US" sz="1000" dirty="0"/>
              <a:t>고양이의 건강 상태를 모래의 변화나 활동 패턴을 통해 간접적으로 추적할 수 있도록 사용자 중심의 </a:t>
            </a:r>
            <a:r>
              <a:rPr lang="en" altLang="ko-KR" sz="1000" dirty="0"/>
              <a:t>UI/UX</a:t>
            </a:r>
            <a:r>
              <a:rPr lang="ko-KR" altLang="en-US" sz="1000" dirty="0"/>
              <a:t>로 구현하였습니다</a:t>
            </a:r>
            <a:r>
              <a:rPr lang="en-US" altLang="ko-K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해당 앱은 </a:t>
            </a:r>
            <a:r>
              <a:rPr lang="ko-KR" altLang="en-US" sz="1000" dirty="0" err="1"/>
              <a:t>반려묘</a:t>
            </a:r>
            <a:r>
              <a:rPr lang="ko-KR" altLang="en-US" sz="1000" dirty="0"/>
              <a:t> 보호자들이 건강 이상 징후를 빠르게 감지하고 주변 동물 병원 정보까지 확인할 수 있도록 </a:t>
            </a:r>
            <a:r>
              <a:rPr lang="ko-KR" altLang="en-US" sz="1000" b="1" dirty="0"/>
              <a:t>위치기반 기능</a:t>
            </a:r>
            <a:r>
              <a:rPr lang="ko-KR" altLang="en-US" sz="1000" dirty="0"/>
              <a:t>과 </a:t>
            </a:r>
            <a:r>
              <a:rPr lang="ko-KR" altLang="en-US" sz="1000" b="1" dirty="0"/>
              <a:t>다국어 대응</a:t>
            </a:r>
            <a:r>
              <a:rPr lang="en-US" altLang="ko-KR" sz="1000" dirty="0"/>
              <a:t>, </a:t>
            </a:r>
            <a:r>
              <a:rPr lang="ko-KR" altLang="en-US" sz="1000" b="1" dirty="0"/>
              <a:t>이미지 업로드 기능</a:t>
            </a:r>
            <a:r>
              <a:rPr lang="ko-KR" altLang="en-US" sz="1000" dirty="0"/>
              <a:t>을 포함한 통합 서비스로 설계되었습니다</a:t>
            </a:r>
            <a:r>
              <a:rPr lang="en-US" altLang="ko-KR" sz="1000" dirty="0"/>
              <a:t>.</a:t>
            </a: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CE45E-7177-F820-7836-F9CC104D842A}"/>
              </a:ext>
            </a:extLst>
          </p:cNvPr>
          <p:cNvSpPr txBox="1"/>
          <p:nvPr/>
        </p:nvSpPr>
        <p:spPr>
          <a:xfrm>
            <a:off x="329152" y="7861300"/>
            <a:ext cx="7002188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361" lvl="1" algn="l">
              <a:lnSpc>
                <a:spcPts val="1360"/>
              </a:lnSpc>
            </a:pP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주요 역할 및 성과</a:t>
            </a:r>
            <a:endParaRPr lang="en-US" altLang="ko-KR" sz="1200" b="1" spc="-16" dirty="0">
              <a:solidFill>
                <a:srgbClr val="202020"/>
              </a:solidFill>
              <a:latin typeface="+mj-ea"/>
              <a:ea typeface="+mj-ea"/>
              <a:cs typeface="Source Han Sans KR"/>
              <a:sym typeface="Source Han Sans KR"/>
            </a:endParaRPr>
          </a:p>
          <a:p>
            <a:pPr marL="86361" lvl="1" algn="l">
              <a:lnSpc>
                <a:spcPts val="1360"/>
              </a:lnSpc>
            </a:pPr>
            <a:endParaRPr lang="en-US" altLang="ko-KR" sz="1000" b="1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+mn-ea"/>
              </a:rPr>
              <a:t>홈</a:t>
            </a:r>
            <a:r>
              <a:rPr lang="en-US" altLang="ko-KR" sz="1000" b="1" dirty="0">
                <a:latin typeface="+mn-ea"/>
              </a:rPr>
              <a:t>/</a:t>
            </a:r>
            <a:r>
              <a:rPr lang="ko-KR" altLang="en-US" sz="1000" b="1" dirty="0">
                <a:latin typeface="+mn-ea"/>
              </a:rPr>
              <a:t>프로필 화면 구현 및 다국어 대응</a:t>
            </a:r>
            <a:endParaRPr lang="ko-KR" altLang="en-US" sz="1000" dirty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사용자 정보 등록 및 고양이 정보 관리를 위한 프로필 화면 구성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ko-KR" sz="1000" dirty="0">
                <a:latin typeface="+mn-ea"/>
              </a:rPr>
              <a:t>React-i18next</a:t>
            </a:r>
            <a:r>
              <a:rPr lang="ko-KR" altLang="en-US" sz="1000" dirty="0" err="1">
                <a:latin typeface="+mn-ea"/>
              </a:rPr>
              <a:t>를</a:t>
            </a:r>
            <a:r>
              <a:rPr lang="ko-KR" altLang="en-US" sz="1000" dirty="0">
                <a:latin typeface="+mn-ea"/>
              </a:rPr>
              <a:t> 활용한 다국어 처리로 글로벌 서비스 대응 준비</a:t>
            </a:r>
            <a:endParaRPr lang="en-US" altLang="ko-KR" sz="1000" dirty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ko-KR" altLang="en-US" sz="10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+mn-ea"/>
              </a:rPr>
              <a:t>위치 기반 동물병원 찾기 기능 개발</a:t>
            </a:r>
            <a:endParaRPr lang="ko-KR" altLang="en-US" sz="1000" dirty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ko-KR" sz="1000" dirty="0">
                <a:latin typeface="+mn-ea"/>
              </a:rPr>
              <a:t>Axios</a:t>
            </a:r>
            <a:r>
              <a:rPr lang="ko-KR" altLang="en-US" sz="1000" dirty="0" err="1">
                <a:latin typeface="+mn-ea"/>
              </a:rPr>
              <a:t>를</a:t>
            </a:r>
            <a:r>
              <a:rPr lang="ko-KR" altLang="en-US" sz="1000" dirty="0">
                <a:latin typeface="+mn-ea"/>
              </a:rPr>
              <a:t> 통한 카카오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네이버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구글 지도 </a:t>
            </a:r>
            <a:r>
              <a:rPr lang="en" altLang="ko-KR" sz="1000" dirty="0">
                <a:latin typeface="+mn-ea"/>
              </a:rPr>
              <a:t>API </a:t>
            </a:r>
            <a:r>
              <a:rPr lang="ko-KR" altLang="en-US" sz="1000" dirty="0">
                <a:latin typeface="+mn-ea"/>
              </a:rPr>
              <a:t>연동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가장 가까운 동물병원 자동 탐색 기능 구현</a:t>
            </a:r>
            <a:endParaRPr lang="en-US" altLang="ko-KR" sz="1000" dirty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+mn-ea"/>
              </a:rPr>
              <a:t>   앱 마켓 배포 및 디버깅 대응</a:t>
            </a:r>
            <a:endParaRPr lang="ko-KR" altLang="en-US" sz="10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R" sz="1000" dirty="0">
                <a:latin typeface="+mn-ea"/>
              </a:rPr>
              <a:t>Android/iOS </a:t>
            </a:r>
            <a:r>
              <a:rPr lang="ko-KR" altLang="en-US" sz="1000" dirty="0">
                <a:latin typeface="+mn-ea"/>
              </a:rPr>
              <a:t>양 플랫폼 대응을 위한 빌드 및 오류 대응 완료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F779B2-EE34-E514-D37C-EF6CD73E78C8}"/>
              </a:ext>
            </a:extLst>
          </p:cNvPr>
          <p:cNvSpPr txBox="1"/>
          <p:nvPr/>
        </p:nvSpPr>
        <p:spPr>
          <a:xfrm>
            <a:off x="277156" y="3811664"/>
            <a:ext cx="6798152" cy="3835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사용기술</a:t>
            </a:r>
            <a:endParaRPr lang="en-US" altLang="ko-KR" sz="1200" b="1" spc="-16" dirty="0">
              <a:solidFill>
                <a:srgbClr val="202020"/>
              </a:solidFill>
              <a:latin typeface="+mj-ea"/>
              <a:ea typeface="+mj-ea"/>
              <a:cs typeface="Source Han Sans KR"/>
              <a:sym typeface="Source Han Sans KR"/>
            </a:endParaRPr>
          </a:p>
          <a:p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86361" lvl="1" algn="l">
              <a:lnSpc>
                <a:spcPts val="1360"/>
              </a:lnSpc>
            </a:pPr>
            <a:r>
              <a:rPr lang="en-US" altLang="ko-KR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FRONTEND</a:t>
            </a:r>
          </a:p>
          <a:p>
            <a:pPr marL="86361" lvl="1" algn="l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언어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Typescript </a:t>
            </a: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프레임워크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React</a:t>
            </a: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상태관리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/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국제화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" altLang="ko-KR" sz="1000" dirty="0">
                <a:latin typeface="+mn-ea"/>
              </a:rPr>
              <a:t>React-i18next (</a:t>
            </a:r>
            <a:r>
              <a:rPr lang="ko-KR" altLang="en-US" sz="1000" dirty="0">
                <a:latin typeface="+mn-ea"/>
              </a:rPr>
              <a:t>다국어 처리</a:t>
            </a:r>
            <a:r>
              <a:rPr lang="en-US" altLang="ko-KR" sz="1000" dirty="0">
                <a:latin typeface="+mn-ea"/>
              </a:rPr>
              <a:t>), </a:t>
            </a:r>
            <a:r>
              <a:rPr lang="en" altLang="ko-KR" sz="1000" dirty="0" err="1">
                <a:latin typeface="+mn-ea"/>
              </a:rPr>
              <a:t>useReducer</a:t>
            </a:r>
            <a:r>
              <a:rPr lang="en" altLang="ko-KR" sz="1000" dirty="0">
                <a:latin typeface="+mn-ea"/>
              </a:rPr>
              <a:t>, Context API</a:t>
            </a: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API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통신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Axios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(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지도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API 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연동 등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기타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LocalStorage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(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로컬 데이터 저장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marL="86361" lvl="1" algn="l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86361" lvl="1" algn="l">
              <a:lnSpc>
                <a:spcPts val="1360"/>
              </a:lnSpc>
            </a:pPr>
            <a:r>
              <a:rPr lang="en-US" altLang="ko-KR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BACKEND</a:t>
            </a:r>
          </a:p>
          <a:p>
            <a:pPr marL="86361" lvl="1" algn="l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+mn-ea"/>
              </a:rPr>
              <a:t>구성 방식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별도의 </a:t>
            </a:r>
            <a:r>
              <a:rPr lang="ko-KR" altLang="en-US" sz="1000" dirty="0" err="1">
                <a:latin typeface="+mn-ea"/>
              </a:rPr>
              <a:t>백엔드</a:t>
            </a:r>
            <a:r>
              <a:rPr lang="ko-KR" altLang="en-US" sz="1000" dirty="0">
                <a:latin typeface="+mn-ea"/>
              </a:rPr>
              <a:t> 서버 없이 </a:t>
            </a:r>
            <a:r>
              <a:rPr lang="ko-KR" altLang="en-US" sz="1000" dirty="0" err="1">
                <a:latin typeface="+mn-ea"/>
              </a:rPr>
              <a:t>프론트엔드에서</a:t>
            </a:r>
            <a:r>
              <a:rPr lang="ko-KR" altLang="en-US" sz="1000" dirty="0">
                <a:latin typeface="+mn-ea"/>
              </a:rPr>
              <a:t> 직접 외부 </a:t>
            </a:r>
            <a:r>
              <a:rPr lang="en" altLang="ko-KR" sz="1000" dirty="0">
                <a:latin typeface="+mn-ea"/>
              </a:rPr>
              <a:t>API</a:t>
            </a:r>
            <a:r>
              <a:rPr lang="ko-KR" altLang="en-US" sz="1000" dirty="0">
                <a:latin typeface="+mn-ea"/>
              </a:rPr>
              <a:t>와 통신</a:t>
            </a:r>
            <a:endParaRPr lang="en-US" altLang="ko-KR" sz="1000" dirty="0">
              <a:latin typeface="+mn-ea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도입이유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본 프로젝트는 하드웨어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센서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기기 등</a:t>
            </a:r>
            <a:r>
              <a:rPr lang="en-US" altLang="ko-KR" sz="1000" dirty="0">
                <a:latin typeface="+mn-ea"/>
              </a:rPr>
              <a:t>)</a:t>
            </a:r>
            <a:r>
              <a:rPr lang="ko-KR" altLang="en-US" sz="1000" dirty="0">
                <a:latin typeface="+mn-ea"/>
              </a:rPr>
              <a:t>와 직접 연결되는 기능을 중심으로 개발되었으며</a:t>
            </a:r>
            <a:r>
              <a:rPr lang="en-US" altLang="ko-KR" sz="1000" dirty="0">
                <a:latin typeface="+mn-ea"/>
              </a:rPr>
              <a:t>,</a:t>
            </a:r>
            <a:r>
              <a:rPr lang="ko-KR" altLang="en-US" sz="1000" dirty="0">
                <a:latin typeface="+mn-ea"/>
              </a:rPr>
              <a:t> 앱 내에서 실시간으로 디바이스를 제어해야 했기 때문에 </a:t>
            </a:r>
            <a:r>
              <a:rPr lang="ko-KR" altLang="en-US" sz="1000" b="1" dirty="0">
                <a:latin typeface="+mn-ea"/>
              </a:rPr>
              <a:t>서버를 거치지 않고 로컬에서 처리</a:t>
            </a:r>
            <a:r>
              <a:rPr lang="ko-KR" altLang="en-US" sz="1000" dirty="0">
                <a:latin typeface="+mn-ea"/>
              </a:rPr>
              <a:t>할 수 있도록 구성</a:t>
            </a:r>
            <a:endParaRPr lang="en-US" altLang="ko-KR" sz="1000" dirty="0">
              <a:latin typeface="+mn-ea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예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설문 결과값에 따른 상태 변화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기기 응답 등을 </a:t>
            </a:r>
            <a:r>
              <a:rPr lang="en" altLang="ko-KR" sz="1000" b="1" dirty="0" err="1">
                <a:latin typeface="+mn-ea"/>
              </a:rPr>
              <a:t>LocalStorage</a:t>
            </a:r>
            <a:r>
              <a:rPr lang="en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기반으로 직접 처리</a:t>
            </a:r>
            <a:endParaRPr kumimoji="1" lang="en-US" altLang="ko-KR" sz="1000" dirty="0">
              <a:latin typeface="+mn-ea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endParaRPr kumimoji="1"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257811" lvl="1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kumimoji="1"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API </a:t>
            </a:r>
            <a:r>
              <a:rPr kumimoji="1"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연동 방식 </a:t>
            </a:r>
            <a:r>
              <a:rPr kumimoji="1"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kumimoji="1"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endParaRPr kumimoji="1"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지도 기능은 </a:t>
            </a:r>
            <a:r>
              <a:rPr lang="en" altLang="ko-KR" sz="1000" dirty="0">
                <a:latin typeface="+mn-ea"/>
              </a:rPr>
              <a:t>Axios</a:t>
            </a:r>
            <a:r>
              <a:rPr lang="ko-KR" altLang="en-US" sz="1000" dirty="0" err="1">
                <a:latin typeface="+mn-ea"/>
              </a:rPr>
              <a:t>를</a:t>
            </a:r>
            <a:r>
              <a:rPr lang="ko-KR" altLang="en-US" sz="1000" dirty="0">
                <a:latin typeface="+mn-ea"/>
              </a:rPr>
              <a:t> 이용해 외부 </a:t>
            </a:r>
            <a:r>
              <a:rPr lang="en" altLang="ko-KR" sz="1000" dirty="0">
                <a:latin typeface="+mn-ea"/>
              </a:rPr>
              <a:t>API(</a:t>
            </a:r>
            <a:r>
              <a:rPr lang="ko-KR" altLang="en-US" sz="1000" dirty="0">
                <a:latin typeface="+mn-ea"/>
              </a:rPr>
              <a:t>카카오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네이버 등</a:t>
            </a:r>
            <a:r>
              <a:rPr lang="en-US" altLang="ko-KR" sz="1000" dirty="0">
                <a:latin typeface="+mn-ea"/>
              </a:rPr>
              <a:t>)</a:t>
            </a:r>
            <a:r>
              <a:rPr lang="ko-KR" altLang="en-US" sz="1000" dirty="0">
                <a:latin typeface="+mn-ea"/>
              </a:rPr>
              <a:t>와 직접 통신</a:t>
            </a:r>
            <a:endParaRPr kumimoji="1"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" altLang="ko-KR" sz="1000" dirty="0">
                <a:latin typeface="+mn-ea"/>
              </a:rPr>
              <a:t>CORS </a:t>
            </a:r>
            <a:r>
              <a:rPr lang="ko-KR" altLang="en-US" sz="1000" dirty="0">
                <a:latin typeface="+mn-ea"/>
              </a:rPr>
              <a:t>우회를 위해 회사 서버를 </a:t>
            </a:r>
            <a:r>
              <a:rPr lang="ko-KR" altLang="en-US" sz="1000" b="1" dirty="0">
                <a:latin typeface="+mn-ea"/>
              </a:rPr>
              <a:t>프록시 서버</a:t>
            </a:r>
            <a:r>
              <a:rPr lang="en-US" altLang="ko-KR" sz="1000" b="1" dirty="0">
                <a:latin typeface="+mn-ea"/>
              </a:rPr>
              <a:t>(</a:t>
            </a:r>
            <a:r>
              <a:rPr lang="en" altLang="ko-KR" sz="1000" b="1" dirty="0" err="1">
                <a:latin typeface="+mn-ea"/>
              </a:rPr>
              <a:t>cor</a:t>
            </a:r>
            <a:r>
              <a:rPr lang="en" altLang="ko-KR" sz="1000" b="1" dirty="0">
                <a:latin typeface="+mn-ea"/>
              </a:rPr>
              <a:t>-anywhere </a:t>
            </a:r>
            <a:r>
              <a:rPr lang="ko-KR" altLang="en-US" sz="1000" b="1" dirty="0">
                <a:latin typeface="+mn-ea"/>
              </a:rPr>
              <a:t>기반</a:t>
            </a:r>
            <a:r>
              <a:rPr lang="en-US" altLang="ko-KR" sz="1000" b="1" dirty="0">
                <a:latin typeface="+mn-ea"/>
              </a:rPr>
              <a:t>)</a:t>
            </a:r>
            <a:r>
              <a:rPr lang="ko-KR" altLang="en-US" sz="1000" dirty="0">
                <a:latin typeface="+mn-ea"/>
              </a:rPr>
              <a:t> 로 설정하여 </a:t>
            </a:r>
            <a:r>
              <a:rPr lang="en" altLang="ko-KR" sz="1000" dirty="0">
                <a:latin typeface="+mn-ea"/>
              </a:rPr>
              <a:t>API </a:t>
            </a:r>
            <a:r>
              <a:rPr lang="ko-KR" altLang="en-US" sz="1000" dirty="0">
                <a:latin typeface="+mn-ea"/>
              </a:rPr>
              <a:t>호출 가능하게 처리</a:t>
            </a: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13197B-0542-7973-A352-08389CA346BF}"/>
              </a:ext>
            </a:extLst>
          </p:cNvPr>
          <p:cNvSpPr txBox="1"/>
          <p:nvPr/>
        </p:nvSpPr>
        <p:spPr>
          <a:xfrm>
            <a:off x="304580" y="1831309"/>
            <a:ext cx="43846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 err="1">
                <a:hlinkClick r:id="rId2"/>
              </a:rPr>
              <a:t>https</a:t>
            </a:r>
            <a:r>
              <a:rPr lang="ko-KR" altLang="en-US" sz="1000" dirty="0">
                <a:hlinkClick r:id="rId2"/>
              </a:rPr>
              <a:t>://</a:t>
            </a:r>
            <a:r>
              <a:rPr lang="ko-KR" altLang="en-US" sz="1000" dirty="0" err="1">
                <a:hlinkClick r:id="rId2"/>
              </a:rPr>
              <a:t>play.google.com</a:t>
            </a:r>
            <a:r>
              <a:rPr lang="ko-KR" altLang="en-US" sz="1000" dirty="0">
                <a:hlinkClick r:id="rId2"/>
              </a:rPr>
              <a:t>/</a:t>
            </a:r>
            <a:r>
              <a:rPr lang="ko-KR" altLang="en-US" sz="1000" dirty="0" err="1">
                <a:hlinkClick r:id="rId2"/>
              </a:rPr>
              <a:t>store</a:t>
            </a:r>
            <a:r>
              <a:rPr lang="ko-KR" altLang="en-US" sz="1000" dirty="0">
                <a:hlinkClick r:id="rId2"/>
              </a:rPr>
              <a:t>/</a:t>
            </a:r>
            <a:r>
              <a:rPr lang="ko-KR" altLang="en-US" sz="1000" dirty="0" err="1">
                <a:hlinkClick r:id="rId2"/>
              </a:rPr>
              <a:t>apps</a:t>
            </a:r>
            <a:r>
              <a:rPr lang="ko-KR" altLang="en-US" sz="1000" dirty="0">
                <a:hlinkClick r:id="rId2"/>
              </a:rPr>
              <a:t>/</a:t>
            </a:r>
            <a:r>
              <a:rPr lang="ko-KR" altLang="en-US" sz="1000" dirty="0" err="1">
                <a:hlinkClick r:id="rId2"/>
              </a:rPr>
              <a:t>details?id</a:t>
            </a:r>
            <a:r>
              <a:rPr lang="ko-KR" altLang="en-US" sz="1000" dirty="0">
                <a:hlinkClick r:id="rId2"/>
              </a:rPr>
              <a:t>=</a:t>
            </a:r>
            <a:r>
              <a:rPr lang="ko-KR" altLang="en-US" sz="1000" dirty="0" err="1">
                <a:hlinkClick r:id="rId2"/>
              </a:rPr>
              <a:t>com.gfyhealth.medisand&amp;hl</a:t>
            </a:r>
            <a:r>
              <a:rPr lang="ko-KR" altLang="en-US" sz="1000" dirty="0">
                <a:hlinkClick r:id="rId2"/>
              </a:rPr>
              <a:t>=</a:t>
            </a:r>
            <a:r>
              <a:rPr lang="ko-KR" altLang="en-US" sz="1000" dirty="0" err="1">
                <a:hlinkClick r:id="rId2"/>
              </a:rPr>
              <a:t>ko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6" name="TextBox 35">
            <a:extLst>
              <a:ext uri="{FF2B5EF4-FFF2-40B4-BE49-F238E27FC236}">
                <a16:creationId xmlns:a16="http://schemas.microsoft.com/office/drawing/2014/main" id="{9F28822B-3A5A-A30E-5924-E99EAAB6A66E}"/>
              </a:ext>
            </a:extLst>
          </p:cNvPr>
          <p:cNvSpPr txBox="1"/>
          <p:nvPr/>
        </p:nvSpPr>
        <p:spPr>
          <a:xfrm>
            <a:off x="536468" y="456705"/>
            <a:ext cx="3435006" cy="15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9"/>
              </a:lnSpc>
            </a:pP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A Career Description 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(</a:t>
            </a:r>
            <a:r>
              <a:rPr lang="ko-KR" alt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경력기술서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)</a:t>
            </a: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3689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7CF1F-D550-6C93-617C-A67DD5F4C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41C779C2-4697-9B43-8BB8-FF3F38482846}"/>
              </a:ext>
            </a:extLst>
          </p:cNvPr>
          <p:cNvSpPr/>
          <p:nvPr/>
        </p:nvSpPr>
        <p:spPr>
          <a:xfrm>
            <a:off x="278906" y="760762"/>
            <a:ext cx="7002188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12BE4C9F-962F-DA08-AF91-86280CD86E9E}"/>
              </a:ext>
            </a:extLst>
          </p:cNvPr>
          <p:cNvSpPr/>
          <p:nvPr/>
        </p:nvSpPr>
        <p:spPr>
          <a:xfrm>
            <a:off x="754250" y="10223500"/>
            <a:ext cx="6048000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4C656-06EF-051D-0D71-7142D4E3C68C}"/>
              </a:ext>
            </a:extLst>
          </p:cNvPr>
          <p:cNvSpPr txBox="1"/>
          <p:nvPr/>
        </p:nvSpPr>
        <p:spPr>
          <a:xfrm>
            <a:off x="425450" y="927100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트러블 슈팅 및 기술적 이슈 해결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D47E65-E779-D6EF-5306-60C1EF408427}"/>
              </a:ext>
            </a:extLst>
          </p:cNvPr>
          <p:cNvSpPr txBox="1"/>
          <p:nvPr/>
        </p:nvSpPr>
        <p:spPr>
          <a:xfrm>
            <a:off x="154590" y="1602203"/>
            <a:ext cx="700218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b="1" dirty="0">
                <a:latin typeface="+mj-ea"/>
                <a:ea typeface="+mj-ea"/>
              </a:rPr>
              <a:t>지도 </a:t>
            </a:r>
            <a:r>
              <a:rPr lang="en" altLang="ko-KR" sz="1200" b="1" dirty="0">
                <a:latin typeface="+mj-ea"/>
                <a:ea typeface="+mj-ea"/>
              </a:rPr>
              <a:t>API </a:t>
            </a:r>
            <a:r>
              <a:rPr lang="ko-KR" altLang="en-US" sz="1200" b="1" dirty="0">
                <a:latin typeface="+mj-ea"/>
                <a:ea typeface="+mj-ea"/>
              </a:rPr>
              <a:t>호출 실패 </a:t>
            </a:r>
            <a:r>
              <a:rPr lang="en-US" altLang="ko-KR" sz="1200" b="1" dirty="0">
                <a:latin typeface="+mj-ea"/>
                <a:ea typeface="+mj-ea"/>
              </a:rPr>
              <a:t>(</a:t>
            </a:r>
            <a:r>
              <a:rPr lang="en" altLang="ko-KR" sz="1200" b="1" dirty="0">
                <a:latin typeface="+mj-ea"/>
                <a:ea typeface="+mj-ea"/>
              </a:rPr>
              <a:t>CORS </a:t>
            </a:r>
            <a:r>
              <a:rPr lang="ko-KR" altLang="en-US" sz="1200" b="1" dirty="0">
                <a:latin typeface="+mj-ea"/>
                <a:ea typeface="+mj-ea"/>
              </a:rPr>
              <a:t>정책 위반 이슈</a:t>
            </a:r>
            <a:r>
              <a:rPr lang="en-US" altLang="ko-KR" sz="1200" b="1" dirty="0">
                <a:latin typeface="+mj-ea"/>
                <a:ea typeface="+mj-ea"/>
              </a:rPr>
              <a:t>)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b="1" dirty="0">
              <a:latin typeface="+mj-ea"/>
              <a:ea typeface="+mj-ea"/>
            </a:endParaRPr>
          </a:p>
          <a:p>
            <a:pPr lvl="1"/>
            <a:endParaRPr lang="en-US" altLang="ko-KR" sz="1000" b="1" dirty="0">
              <a:latin typeface="+mn-ea"/>
            </a:endParaRPr>
          </a:p>
          <a:p>
            <a:pPr lvl="1"/>
            <a:r>
              <a:rPr lang="ko-KR" altLang="en-US" sz="1000" b="1" dirty="0">
                <a:latin typeface="+mn-ea"/>
              </a:rPr>
              <a:t>원인</a:t>
            </a:r>
            <a:endParaRPr lang="ko-KR" altLang="en-US" sz="10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+mn-ea"/>
              </a:rPr>
              <a:t>병원찾기</a:t>
            </a:r>
            <a:r>
              <a:rPr lang="ko-KR" altLang="en-US" sz="1000" dirty="0">
                <a:latin typeface="+mn-ea"/>
              </a:rPr>
              <a:t> 기능 구현 시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외부 지도 </a:t>
            </a:r>
            <a:r>
              <a:rPr lang="en" altLang="ko-KR" sz="1000" dirty="0">
                <a:latin typeface="+mn-ea"/>
              </a:rPr>
              <a:t>API(</a:t>
            </a:r>
            <a:r>
              <a:rPr lang="ko-KR" altLang="en-US" sz="1000" dirty="0">
                <a:latin typeface="+mn-ea"/>
              </a:rPr>
              <a:t>카카오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네이버 등</a:t>
            </a:r>
            <a:r>
              <a:rPr lang="en-US" altLang="ko-KR" sz="1000" dirty="0">
                <a:latin typeface="+mn-ea"/>
              </a:rPr>
              <a:t>)</a:t>
            </a:r>
            <a:r>
              <a:rPr lang="ko-KR" altLang="en-US" sz="1000" dirty="0" err="1">
                <a:latin typeface="+mn-ea"/>
              </a:rPr>
              <a:t>를</a:t>
            </a:r>
            <a:r>
              <a:rPr lang="ko-KR" altLang="en-US" sz="1000" dirty="0">
                <a:latin typeface="+mn-ea"/>
              </a:rPr>
              <a:t> 호출하는 과정에서 브라우저의 보안 정책</a:t>
            </a:r>
            <a:r>
              <a:rPr lang="en-US" altLang="ko-KR" sz="1000" dirty="0">
                <a:latin typeface="+mn-ea"/>
              </a:rPr>
              <a:t>(</a:t>
            </a:r>
            <a:r>
              <a:rPr lang="en" altLang="ko-KR" sz="1000" dirty="0">
                <a:latin typeface="+mn-ea"/>
              </a:rPr>
              <a:t>CORS)</a:t>
            </a:r>
            <a:r>
              <a:rPr lang="ko-KR" altLang="en-US" sz="1000" dirty="0" err="1">
                <a:latin typeface="+mn-ea"/>
              </a:rPr>
              <a:t>에</a:t>
            </a:r>
            <a:r>
              <a:rPr lang="ko-KR" altLang="en-US" sz="1000" dirty="0">
                <a:latin typeface="+mn-ea"/>
              </a:rPr>
              <a:t> 의해 요청이 차단됨</a:t>
            </a:r>
            <a:endParaRPr lang="en-US" altLang="ko-KR" sz="10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ko-KR" altLang="en-US" sz="10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+mn-ea"/>
              </a:rPr>
              <a:t>프론트엔드</a:t>
            </a:r>
            <a:r>
              <a:rPr lang="en-US" altLang="ko-KR" sz="1000" dirty="0">
                <a:latin typeface="+mn-ea"/>
              </a:rPr>
              <a:t>(</a:t>
            </a:r>
            <a:r>
              <a:rPr lang="en" altLang="ko-KR" sz="1000" dirty="0">
                <a:latin typeface="+mn-ea"/>
              </a:rPr>
              <a:t>React)</a:t>
            </a:r>
            <a:r>
              <a:rPr lang="ko-KR" altLang="en-US" sz="1000" dirty="0">
                <a:latin typeface="+mn-ea"/>
              </a:rPr>
              <a:t>와 외부 </a:t>
            </a:r>
            <a:r>
              <a:rPr lang="en" altLang="ko-KR" sz="1000" dirty="0">
                <a:latin typeface="+mn-ea"/>
              </a:rPr>
              <a:t>API </a:t>
            </a:r>
            <a:r>
              <a:rPr lang="ko-KR" altLang="en-US" sz="1000" dirty="0">
                <a:latin typeface="+mn-ea"/>
              </a:rPr>
              <a:t>간 출처</a:t>
            </a:r>
            <a:r>
              <a:rPr lang="en-US" altLang="ko-KR" sz="1000" dirty="0">
                <a:latin typeface="+mn-ea"/>
              </a:rPr>
              <a:t>(</a:t>
            </a:r>
            <a:r>
              <a:rPr lang="en" altLang="ko-KR" sz="1000" dirty="0">
                <a:latin typeface="+mn-ea"/>
              </a:rPr>
              <a:t>origin)</a:t>
            </a:r>
            <a:r>
              <a:rPr lang="ko-KR" altLang="en-US" sz="1000" dirty="0">
                <a:latin typeface="+mn-ea"/>
              </a:rPr>
              <a:t>가 달라 발생한 </a:t>
            </a:r>
            <a:r>
              <a:rPr lang="en" altLang="ko-KR" sz="1000" dirty="0">
                <a:latin typeface="+mn-ea"/>
              </a:rPr>
              <a:t>CORS </a:t>
            </a:r>
            <a:r>
              <a:rPr lang="ko-KR" altLang="en-US" sz="1000" dirty="0">
                <a:latin typeface="+mn-ea"/>
              </a:rPr>
              <a:t>에러</a:t>
            </a:r>
            <a:endParaRPr lang="en-US" altLang="ko-KR" sz="10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ko-KR" altLang="en-US" sz="1000" dirty="0">
              <a:latin typeface="+mn-ea"/>
            </a:endParaRPr>
          </a:p>
          <a:p>
            <a:pPr lvl="1"/>
            <a:r>
              <a:rPr lang="ko-KR" altLang="en-US" sz="1000" b="1" dirty="0">
                <a:latin typeface="+mn-ea"/>
              </a:rPr>
              <a:t>해결방법</a:t>
            </a:r>
            <a:endParaRPr lang="en-US" altLang="ko-KR" sz="1000" b="1" dirty="0">
              <a:latin typeface="+mn-ea"/>
            </a:endParaRPr>
          </a:p>
          <a:p>
            <a:pPr lvl="1"/>
            <a:endParaRPr lang="ko-KR" altLang="en-US" sz="10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R" sz="1000" dirty="0" err="1">
                <a:latin typeface="+mn-ea"/>
              </a:rPr>
              <a:t>cor</a:t>
            </a:r>
            <a:r>
              <a:rPr lang="en" altLang="ko-KR" sz="1000" dirty="0">
                <a:latin typeface="+mn-ea"/>
              </a:rPr>
              <a:t>-anywhere</a:t>
            </a:r>
            <a:r>
              <a:rPr lang="ko-KR" altLang="en-US" sz="1000" dirty="0" err="1">
                <a:latin typeface="+mn-ea"/>
              </a:rPr>
              <a:t>를</a:t>
            </a:r>
            <a:r>
              <a:rPr lang="ko-KR" altLang="en-US" sz="1000" dirty="0">
                <a:latin typeface="+mn-ea"/>
              </a:rPr>
              <a:t> 사용하여 회사 서버를 프록시 서버로 설정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서버 측에서 </a:t>
            </a:r>
            <a:r>
              <a:rPr lang="en" altLang="ko-KR" sz="1000" dirty="0">
                <a:latin typeface="+mn-ea"/>
              </a:rPr>
              <a:t>Access-Control-Allow-Origin </a:t>
            </a:r>
            <a:r>
              <a:rPr lang="ko-KR" altLang="en-US" sz="1000" dirty="0">
                <a:latin typeface="+mn-ea"/>
              </a:rPr>
              <a:t>헤더를 명시하여 프론트에서의 </a:t>
            </a:r>
            <a:r>
              <a:rPr lang="en" altLang="ko-KR" sz="1000" dirty="0">
                <a:latin typeface="+mn-ea"/>
              </a:rPr>
              <a:t>API </a:t>
            </a:r>
            <a:r>
              <a:rPr lang="ko-KR" altLang="en-US" sz="1000" dirty="0">
                <a:latin typeface="+mn-ea"/>
              </a:rPr>
              <a:t>요청 허용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기존 </a:t>
            </a:r>
            <a:r>
              <a:rPr lang="en" altLang="ko-KR" sz="1000" dirty="0">
                <a:latin typeface="+mn-ea"/>
              </a:rPr>
              <a:t>React </a:t>
            </a:r>
            <a:r>
              <a:rPr lang="ko-KR" altLang="en-US" sz="1000" dirty="0">
                <a:latin typeface="+mn-ea"/>
              </a:rPr>
              <a:t>앱에서 </a:t>
            </a:r>
            <a:r>
              <a:rPr lang="en" altLang="ko-KR" sz="1000" dirty="0">
                <a:latin typeface="+mn-ea"/>
              </a:rPr>
              <a:t>Axios </a:t>
            </a:r>
            <a:r>
              <a:rPr lang="ko-KR" altLang="en-US" sz="1000" dirty="0">
                <a:latin typeface="+mn-ea"/>
              </a:rPr>
              <a:t>요청 시 해당 프록시 서버를 경유하여 </a:t>
            </a:r>
            <a:r>
              <a:rPr lang="en" altLang="ko-KR" sz="1000" dirty="0">
                <a:latin typeface="+mn-ea"/>
              </a:rPr>
              <a:t>API </a:t>
            </a:r>
            <a:r>
              <a:rPr lang="ko-KR" altLang="en-US" sz="1000" dirty="0">
                <a:latin typeface="+mn-ea"/>
              </a:rPr>
              <a:t>호출 가능하도록 구조 변경</a:t>
            </a:r>
            <a:endParaRPr lang="en-US" altLang="ko-KR" sz="1000" dirty="0">
              <a:latin typeface="+mn-ea"/>
            </a:endParaRPr>
          </a:p>
          <a:p>
            <a:endParaRPr lang="en-US" altLang="ko-KR" sz="1000" dirty="0">
              <a:latin typeface="+mn-ea"/>
            </a:endParaRPr>
          </a:p>
          <a:p>
            <a:pPr lvl="1"/>
            <a:r>
              <a:rPr lang="ko-KR" altLang="en-US" sz="1000" b="1" dirty="0">
                <a:latin typeface="+mn-ea"/>
              </a:rPr>
              <a:t>성과 및 </a:t>
            </a:r>
            <a:r>
              <a:rPr lang="ko-KR" altLang="en-US" sz="1000" b="1" dirty="0" err="1">
                <a:latin typeface="+mn-ea"/>
              </a:rPr>
              <a:t>배운점</a:t>
            </a:r>
            <a:endParaRPr lang="en-US" altLang="ko-KR" sz="1000" b="1" dirty="0">
              <a:latin typeface="+mn-ea"/>
            </a:endParaRPr>
          </a:p>
          <a:p>
            <a:pPr lvl="1"/>
            <a:endParaRPr lang="ko-KR" altLang="en-US" sz="10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R" sz="1000" dirty="0">
                <a:latin typeface="+mn-ea"/>
              </a:rPr>
              <a:t>CORS </a:t>
            </a:r>
            <a:r>
              <a:rPr lang="ko-KR" altLang="en-US" sz="1000" dirty="0">
                <a:latin typeface="+mn-ea"/>
              </a:rPr>
              <a:t>정책에 대한 이해를 바탕으로 프록시 서버를 활용한 유연한 구조 대응 경험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지도 기능 정상 작동 및 병원 위치 확인 기능 안정화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프론트 단에서 발생 가능한 보안 관련 이슈 대응 역량 강화</a:t>
            </a:r>
          </a:p>
          <a:p>
            <a:endParaRPr kumimoji="1" lang="ko-KR" altLang="en-US" sz="10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9DEFA-8002-B6D4-A3A6-4D3B3F156F34}"/>
              </a:ext>
            </a:extLst>
          </p:cNvPr>
          <p:cNvSpPr txBox="1"/>
          <p:nvPr/>
        </p:nvSpPr>
        <p:spPr>
          <a:xfrm>
            <a:off x="278906" y="5796476"/>
            <a:ext cx="700218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2"/>
            </a:pPr>
            <a:r>
              <a:rPr lang="ko-KR" altLang="en-US" sz="1200" b="1" dirty="0">
                <a:latin typeface="+mj-ea"/>
                <a:ea typeface="+mj-ea"/>
              </a:rPr>
              <a:t>다국어 처리 시 라우팅 및 텍스트 누락 이슈</a:t>
            </a:r>
            <a:endParaRPr lang="en-US" altLang="ko-KR" sz="1200" b="1" dirty="0">
              <a:latin typeface="+mj-ea"/>
              <a:ea typeface="+mj-ea"/>
            </a:endParaRPr>
          </a:p>
          <a:p>
            <a:pPr lvl="1"/>
            <a:endParaRPr lang="en-US" altLang="ko-KR" sz="1000" b="1" dirty="0">
              <a:latin typeface="+mn-ea"/>
            </a:endParaRPr>
          </a:p>
          <a:p>
            <a:pPr lvl="1"/>
            <a:r>
              <a:rPr lang="ko-KR" altLang="en-US" sz="1000" b="1" dirty="0">
                <a:latin typeface="+mn-ea"/>
              </a:rPr>
              <a:t>원인</a:t>
            </a:r>
            <a:endParaRPr lang="ko-KR" altLang="en-US" sz="10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R" sz="1000" dirty="0">
                <a:latin typeface="+mn-ea"/>
              </a:rPr>
              <a:t>React-i18next</a:t>
            </a:r>
            <a:r>
              <a:rPr lang="ko-KR" altLang="en-US" sz="1000" dirty="0">
                <a:latin typeface="+mn-ea"/>
              </a:rPr>
              <a:t>로 다국어 처리를 구현하던 중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언어 변경 시 </a:t>
            </a:r>
            <a:r>
              <a:rPr lang="ko-KR" altLang="en-US" sz="1000" dirty="0" err="1">
                <a:latin typeface="+mn-ea"/>
              </a:rPr>
              <a:t>라우팅된</a:t>
            </a:r>
            <a:r>
              <a:rPr lang="ko-KR" altLang="en-US" sz="1000" dirty="0">
                <a:latin typeface="+mn-ea"/>
              </a:rPr>
              <a:t> 화면에서 일부 텍스트가 누락되거나 초기 언어로 되돌아가는 현상 발생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R" sz="1000" dirty="0">
                <a:latin typeface="+mn-ea"/>
              </a:rPr>
              <a:t>i18n.changeLanguage() </a:t>
            </a:r>
            <a:r>
              <a:rPr lang="ko-KR" altLang="en-US" sz="1000" dirty="0">
                <a:latin typeface="+mn-ea"/>
              </a:rPr>
              <a:t>적용 타이밍과 라우팅 </a:t>
            </a:r>
            <a:r>
              <a:rPr lang="ko-KR" altLang="en-US" sz="1000" dirty="0" err="1">
                <a:latin typeface="+mn-ea"/>
              </a:rPr>
              <a:t>리렌더링</a:t>
            </a:r>
            <a:r>
              <a:rPr lang="ko-KR" altLang="en-US" sz="1000" dirty="0">
                <a:latin typeface="+mn-ea"/>
              </a:rPr>
              <a:t> 충돌로 인한 동기화 문제</a:t>
            </a:r>
            <a:endParaRPr lang="en-US" altLang="ko-KR" sz="10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000" b="1" dirty="0">
              <a:latin typeface="+mn-ea"/>
            </a:endParaRPr>
          </a:p>
          <a:p>
            <a:pPr lvl="1"/>
            <a:endParaRPr lang="en-US" altLang="ko-KR" sz="1000" b="1" dirty="0">
              <a:latin typeface="+mn-ea"/>
            </a:endParaRPr>
          </a:p>
          <a:p>
            <a:pPr lvl="1"/>
            <a:r>
              <a:rPr lang="ko-KR" altLang="en-US" sz="1000" b="1" dirty="0">
                <a:latin typeface="+mn-ea"/>
              </a:rPr>
              <a:t>해결방법</a:t>
            </a:r>
            <a:endParaRPr lang="en-US" altLang="ko-KR" sz="1000" b="1" dirty="0">
              <a:latin typeface="+mn-ea"/>
            </a:endParaRPr>
          </a:p>
          <a:p>
            <a:pPr lvl="1"/>
            <a:endParaRPr lang="ko-KR" altLang="en-US" sz="10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언어 변경 시 전역 상태를 통해 즉시 반영되도록 </a:t>
            </a:r>
            <a:r>
              <a:rPr lang="en" altLang="ko-KR" sz="1000" dirty="0" err="1">
                <a:latin typeface="+mn-ea"/>
              </a:rPr>
              <a:t>useEffect</a:t>
            </a:r>
            <a:r>
              <a:rPr lang="en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내에 </a:t>
            </a:r>
            <a:r>
              <a:rPr lang="en" altLang="ko-KR" sz="1000" dirty="0">
                <a:latin typeface="+mn-ea"/>
              </a:rPr>
              <a:t>i18n.language </a:t>
            </a:r>
            <a:r>
              <a:rPr lang="ko-KR" altLang="en-US" sz="1000" dirty="0">
                <a:latin typeface="+mn-ea"/>
              </a:rPr>
              <a:t>추적 적용</a:t>
            </a:r>
            <a:endParaRPr lang="en-US" altLang="ko-KR" sz="10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각 라우터 진입 시 </a:t>
            </a:r>
            <a:r>
              <a:rPr lang="en" altLang="ko-KR" sz="1000" dirty="0">
                <a:latin typeface="+mn-ea"/>
              </a:rPr>
              <a:t>t() </a:t>
            </a:r>
            <a:r>
              <a:rPr lang="ko-KR" altLang="en-US" sz="1000" dirty="0">
                <a:latin typeface="+mn-ea"/>
              </a:rPr>
              <a:t>함수 재호출되도록 구조 개선</a:t>
            </a:r>
            <a:endParaRPr lang="en-US" altLang="ko-KR" sz="1000" dirty="0">
              <a:latin typeface="+mn-ea"/>
            </a:endParaRPr>
          </a:p>
          <a:p>
            <a:pPr lvl="2"/>
            <a:endParaRPr lang="en-US" altLang="ko-KR" sz="1000" dirty="0">
              <a:latin typeface="+mn-ea"/>
            </a:endParaRPr>
          </a:p>
          <a:p>
            <a:pPr lvl="1"/>
            <a:r>
              <a:rPr lang="ko-KR" altLang="en-US" sz="1000" b="1" dirty="0">
                <a:latin typeface="+mn-ea"/>
              </a:rPr>
              <a:t>성과 및 </a:t>
            </a:r>
            <a:r>
              <a:rPr lang="ko-KR" altLang="en-US" sz="1000" b="1" dirty="0" err="1">
                <a:latin typeface="+mn-ea"/>
              </a:rPr>
              <a:t>배운점</a:t>
            </a:r>
            <a:endParaRPr lang="en-US" altLang="ko-KR" sz="1000" b="1" dirty="0">
              <a:latin typeface="+mn-ea"/>
            </a:endParaRPr>
          </a:p>
          <a:p>
            <a:pPr lvl="1"/>
            <a:endParaRPr lang="ko-KR" altLang="en-US" sz="10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동적으로 로딩되는 컴포넌트에도 </a:t>
            </a:r>
            <a:r>
              <a:rPr lang="en" altLang="ko-KR" sz="1000" dirty="0">
                <a:latin typeface="+mn-ea"/>
              </a:rPr>
              <a:t>Suspense</a:t>
            </a:r>
            <a:r>
              <a:rPr lang="ko-KR" altLang="en-US" sz="1000" dirty="0">
                <a:latin typeface="+mn-ea"/>
              </a:rPr>
              <a:t>와 </a:t>
            </a:r>
            <a:r>
              <a:rPr lang="en" altLang="ko-KR" sz="1000" dirty="0">
                <a:latin typeface="+mn-ea"/>
              </a:rPr>
              <a:t>fallback </a:t>
            </a:r>
            <a:r>
              <a:rPr lang="ko-KR" altLang="en-US" sz="1000" dirty="0">
                <a:latin typeface="+mn-ea"/>
              </a:rPr>
              <a:t>처리 추가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R" sz="1000" dirty="0">
                <a:latin typeface="+mn-ea"/>
              </a:rPr>
              <a:t>React-i18next</a:t>
            </a:r>
            <a:r>
              <a:rPr lang="ko-KR" altLang="en-US" sz="1000" dirty="0">
                <a:latin typeface="+mn-ea"/>
              </a:rPr>
              <a:t>의 동작 메커니즘을 실무에 맞춰 조정하는 경험 축적</a:t>
            </a:r>
            <a:endParaRPr lang="en-US" altLang="ko-KR" sz="10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사용자 경험</a:t>
            </a:r>
            <a:r>
              <a:rPr lang="en-US" altLang="ko-KR" sz="1000" dirty="0">
                <a:latin typeface="+mn-ea"/>
              </a:rPr>
              <a:t>(</a:t>
            </a:r>
            <a:r>
              <a:rPr lang="en" altLang="ko-KR" sz="1000" dirty="0">
                <a:latin typeface="+mn-ea"/>
              </a:rPr>
              <a:t>UX) </a:t>
            </a:r>
            <a:r>
              <a:rPr lang="ko-KR" altLang="en-US" sz="1000" dirty="0">
                <a:latin typeface="+mn-ea"/>
              </a:rPr>
              <a:t>개선 및 </a:t>
            </a:r>
            <a:r>
              <a:rPr lang="en" altLang="ko-KR" sz="1000" dirty="0">
                <a:latin typeface="+mn-ea"/>
              </a:rPr>
              <a:t>UI </a:t>
            </a:r>
            <a:r>
              <a:rPr lang="ko-KR" altLang="en-US" sz="1000" dirty="0">
                <a:latin typeface="+mn-ea"/>
              </a:rPr>
              <a:t>일관성 확보</a:t>
            </a:r>
            <a:endParaRPr kumimoji="1" lang="ko-KR" altLang="en-US" sz="1000" dirty="0">
              <a:latin typeface="+mn-ea"/>
            </a:endParaRPr>
          </a:p>
        </p:txBody>
      </p:sp>
      <p:sp>
        <p:nvSpPr>
          <p:cNvPr id="4" name="TextBox 35">
            <a:extLst>
              <a:ext uri="{FF2B5EF4-FFF2-40B4-BE49-F238E27FC236}">
                <a16:creationId xmlns:a16="http://schemas.microsoft.com/office/drawing/2014/main" id="{C043A3D7-3440-9EE1-1B38-9CBFFEA02152}"/>
              </a:ext>
            </a:extLst>
          </p:cNvPr>
          <p:cNvSpPr txBox="1"/>
          <p:nvPr/>
        </p:nvSpPr>
        <p:spPr>
          <a:xfrm>
            <a:off x="536468" y="456705"/>
            <a:ext cx="3435006" cy="15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9"/>
              </a:lnSpc>
            </a:pP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A Career Description 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(</a:t>
            </a:r>
            <a:r>
              <a:rPr lang="ko-KR" alt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경력기술서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) </a:t>
            </a:r>
            <a:endParaRPr lang="en-US" sz="992" b="1" dirty="0">
              <a:solidFill>
                <a:srgbClr val="202020"/>
              </a:solidFill>
              <a:latin typeface="+mj-ea"/>
              <a:ea typeface="+mj-ea"/>
              <a:cs typeface="Poppins Semi-Bold"/>
              <a:sym typeface="Poppins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191716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1D4B7-71FD-5167-6644-A79EE4F4C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29221D57-7A91-3750-CFFD-9F5D3CBCA179}"/>
              </a:ext>
            </a:extLst>
          </p:cNvPr>
          <p:cNvSpPr/>
          <p:nvPr/>
        </p:nvSpPr>
        <p:spPr>
          <a:xfrm>
            <a:off x="278906" y="760762"/>
            <a:ext cx="7002188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C4A021DC-14DF-F750-6AE8-1E0C869B0773}"/>
              </a:ext>
            </a:extLst>
          </p:cNvPr>
          <p:cNvSpPr/>
          <p:nvPr/>
        </p:nvSpPr>
        <p:spPr>
          <a:xfrm>
            <a:off x="754250" y="10223500"/>
            <a:ext cx="6048000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7B329-C239-DC3E-235B-B0E5461F7975}"/>
              </a:ext>
            </a:extLst>
          </p:cNvPr>
          <p:cNvSpPr txBox="1"/>
          <p:nvPr/>
        </p:nvSpPr>
        <p:spPr>
          <a:xfrm>
            <a:off x="425450" y="92710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프로젝트 구현 내용 및 이미지 정리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0409AA-B9F1-7D7D-9BD8-1FB6A16A6D1F}"/>
              </a:ext>
            </a:extLst>
          </p:cNvPr>
          <p:cNvGrpSpPr/>
          <p:nvPr/>
        </p:nvGrpSpPr>
        <p:grpSpPr>
          <a:xfrm>
            <a:off x="320420" y="1468986"/>
            <a:ext cx="6887394" cy="3166568"/>
            <a:chOff x="393700" y="1509986"/>
            <a:chExt cx="6887394" cy="3166568"/>
          </a:xfrm>
        </p:grpSpPr>
        <p:pic>
          <p:nvPicPr>
            <p:cNvPr id="1026" name="Picture 2" descr="스크린샷 이미지 1">
              <a:extLst>
                <a:ext uri="{FF2B5EF4-FFF2-40B4-BE49-F238E27FC236}">
                  <a16:creationId xmlns:a16="http://schemas.microsoft.com/office/drawing/2014/main" id="{7F60E0A7-B01D-E4A6-60A0-BE23F6231D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700" y="1509986"/>
              <a:ext cx="1499607" cy="3166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스크린샷 이미지 2">
              <a:extLst>
                <a:ext uri="{FF2B5EF4-FFF2-40B4-BE49-F238E27FC236}">
                  <a16:creationId xmlns:a16="http://schemas.microsoft.com/office/drawing/2014/main" id="{A128919E-81D5-F91D-6F79-CE3DBFA23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8244" y="1509986"/>
              <a:ext cx="1499607" cy="3166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스크린샷 이미지 3">
              <a:extLst>
                <a:ext uri="{FF2B5EF4-FFF2-40B4-BE49-F238E27FC236}">
                  <a16:creationId xmlns:a16="http://schemas.microsoft.com/office/drawing/2014/main" id="{410638E4-179F-E6D9-62E7-0B7E2DFA0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8651" y="1509986"/>
              <a:ext cx="1499607" cy="3166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스크린샷 이미지 4">
              <a:extLst>
                <a:ext uri="{FF2B5EF4-FFF2-40B4-BE49-F238E27FC236}">
                  <a16:creationId xmlns:a16="http://schemas.microsoft.com/office/drawing/2014/main" id="{412EE442-3481-4E05-8CDD-67AB44B479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1486" y="1509986"/>
              <a:ext cx="1499608" cy="3166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1A7D30-8B6C-7F4C-CA50-84AC2E0AFCB2}"/>
              </a:ext>
            </a:extLst>
          </p:cNvPr>
          <p:cNvGrpSpPr/>
          <p:nvPr/>
        </p:nvGrpSpPr>
        <p:grpSpPr>
          <a:xfrm>
            <a:off x="320420" y="5787011"/>
            <a:ext cx="6874061" cy="3385802"/>
            <a:chOff x="154372" y="5769443"/>
            <a:chExt cx="7385572" cy="3689602"/>
          </a:xfrm>
        </p:grpSpPr>
        <p:pic>
          <p:nvPicPr>
            <p:cNvPr id="1040" name="Picture 16" descr="스크린샷 이미지 5">
              <a:extLst>
                <a:ext uri="{FF2B5EF4-FFF2-40B4-BE49-F238E27FC236}">
                  <a16:creationId xmlns:a16="http://schemas.microsoft.com/office/drawing/2014/main" id="{63336F00-F365-9F10-6D1B-1A7846F68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72" y="5787113"/>
              <a:ext cx="1738935" cy="3671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스크린샷 이미지 6">
              <a:extLst>
                <a:ext uri="{FF2B5EF4-FFF2-40B4-BE49-F238E27FC236}">
                  <a16:creationId xmlns:a16="http://schemas.microsoft.com/office/drawing/2014/main" id="{D5941520-767B-BC56-5C49-1C9D7635E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185" y="5787113"/>
              <a:ext cx="1738932" cy="3671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스크린샷 이미지 7">
              <a:extLst>
                <a:ext uri="{FF2B5EF4-FFF2-40B4-BE49-F238E27FC236}">
                  <a16:creationId xmlns:a16="http://schemas.microsoft.com/office/drawing/2014/main" id="{53DA4FE0-023F-6E63-D3D4-E7134BB984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5995" y="5787113"/>
              <a:ext cx="1738932" cy="3671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스크린샷 이미지 8">
              <a:extLst>
                <a:ext uri="{FF2B5EF4-FFF2-40B4-BE49-F238E27FC236}">
                  <a16:creationId xmlns:a16="http://schemas.microsoft.com/office/drawing/2014/main" id="{AEF445A2-D288-4B9E-6EC2-8B7C692AC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1010" y="5769443"/>
              <a:ext cx="1738934" cy="3671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9B2D46-B0DD-5532-7E42-040B0A13E586}"/>
              </a:ext>
            </a:extLst>
          </p:cNvPr>
          <p:cNvSpPr txBox="1"/>
          <p:nvPr/>
        </p:nvSpPr>
        <p:spPr>
          <a:xfrm>
            <a:off x="393348" y="4770591"/>
            <a:ext cx="128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 err="1"/>
              <a:t>홈화면</a:t>
            </a:r>
            <a:endParaRPr kumimoji="1"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8E9468-4782-4C98-26A4-0A5469684296}"/>
              </a:ext>
            </a:extLst>
          </p:cNvPr>
          <p:cNvSpPr txBox="1"/>
          <p:nvPr/>
        </p:nvSpPr>
        <p:spPr>
          <a:xfrm>
            <a:off x="2136125" y="4770591"/>
            <a:ext cx="1289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 err="1"/>
              <a:t>샌드</a:t>
            </a:r>
            <a:r>
              <a:rPr kumimoji="1" lang="ko-KR" altLang="en-US" sz="1200" dirty="0"/>
              <a:t> 리스트 화면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69DB58-8082-9E02-1C98-2B26DF5D270B}"/>
              </a:ext>
            </a:extLst>
          </p:cNvPr>
          <p:cNvSpPr txBox="1"/>
          <p:nvPr/>
        </p:nvSpPr>
        <p:spPr>
          <a:xfrm>
            <a:off x="3925867" y="4802059"/>
            <a:ext cx="1289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가까운 동물병원 찾기 화면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B92881-96C4-2F18-EC67-BE3A31284984}"/>
              </a:ext>
            </a:extLst>
          </p:cNvPr>
          <p:cNvSpPr txBox="1"/>
          <p:nvPr/>
        </p:nvSpPr>
        <p:spPr>
          <a:xfrm>
            <a:off x="5734263" y="4802059"/>
            <a:ext cx="128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프로필 화면</a:t>
            </a:r>
          </a:p>
        </p:txBody>
      </p:sp>
      <p:sp>
        <p:nvSpPr>
          <p:cNvPr id="2" name="TextBox 35">
            <a:extLst>
              <a:ext uri="{FF2B5EF4-FFF2-40B4-BE49-F238E27FC236}">
                <a16:creationId xmlns:a16="http://schemas.microsoft.com/office/drawing/2014/main" id="{B0C9E443-40A7-2C47-D056-7A6A5899395D}"/>
              </a:ext>
            </a:extLst>
          </p:cNvPr>
          <p:cNvSpPr txBox="1"/>
          <p:nvPr/>
        </p:nvSpPr>
        <p:spPr>
          <a:xfrm>
            <a:off x="536468" y="456705"/>
            <a:ext cx="3435006" cy="15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9"/>
              </a:lnSpc>
            </a:pP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A Career Description 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(</a:t>
            </a:r>
            <a:r>
              <a:rPr lang="ko-KR" alt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경력기술서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)</a:t>
            </a: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9454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39392-9968-8104-274C-D42AAC99B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369A4F3D-F90B-B076-665D-1E222823C971}"/>
              </a:ext>
            </a:extLst>
          </p:cNvPr>
          <p:cNvSpPr/>
          <p:nvPr/>
        </p:nvSpPr>
        <p:spPr>
          <a:xfrm>
            <a:off x="278906" y="760762"/>
            <a:ext cx="7002188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D21846DE-B8DC-B448-C0AD-EEA93F733914}"/>
              </a:ext>
            </a:extLst>
          </p:cNvPr>
          <p:cNvSpPr/>
          <p:nvPr/>
        </p:nvSpPr>
        <p:spPr>
          <a:xfrm>
            <a:off x="652232" y="10452100"/>
            <a:ext cx="6048000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62615F64-2DC4-14C5-2E97-F566A0FE3A75}"/>
              </a:ext>
            </a:extLst>
          </p:cNvPr>
          <p:cNvSpPr txBox="1"/>
          <p:nvPr/>
        </p:nvSpPr>
        <p:spPr>
          <a:xfrm>
            <a:off x="536468" y="1066716"/>
            <a:ext cx="3619861" cy="190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84"/>
              </a:lnSpc>
            </a:pPr>
            <a:r>
              <a:rPr lang="ko-KR" altLang="en-US" sz="1100" b="1" dirty="0" err="1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지피헬스</a:t>
            </a:r>
            <a:r>
              <a:rPr lang="en-US" altLang="ko-KR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(</a:t>
            </a:r>
            <a:r>
              <a:rPr lang="ko-KR" altLang="en-US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주</a:t>
            </a:r>
            <a:r>
              <a:rPr lang="en-US" altLang="ko-KR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),</a:t>
            </a:r>
            <a:r>
              <a:rPr lang="ko-KR" altLang="en-US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[</a:t>
            </a:r>
            <a:r>
              <a:rPr lang="ko-KR" altLang="en-US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어플리케이션</a:t>
            </a:r>
            <a:r>
              <a:rPr lang="en-US" altLang="ko-KR" sz="1100" b="1" dirty="0" err="1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팀</a:t>
            </a:r>
            <a:r>
              <a:rPr lang="en-US" altLang="ko-KR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]</a:t>
            </a:r>
            <a:r>
              <a:rPr lang="ko-KR" altLang="en-US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,</a:t>
            </a:r>
            <a:r>
              <a:rPr lang="ko-KR" altLang="en-US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연구원</a:t>
            </a:r>
            <a:r>
              <a:rPr lang="en-US" altLang="ko-KR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(</a:t>
            </a:r>
            <a:r>
              <a:rPr lang="ko-KR" altLang="en-US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사원</a:t>
            </a:r>
            <a:r>
              <a:rPr lang="en-US" altLang="ko-KR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0BE093C1-7739-F418-5313-3A099C9E074F}"/>
              </a:ext>
            </a:extLst>
          </p:cNvPr>
          <p:cNvSpPr txBox="1"/>
          <p:nvPr/>
        </p:nvSpPr>
        <p:spPr>
          <a:xfrm>
            <a:off x="4845050" y="1084580"/>
            <a:ext cx="2068887" cy="142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52"/>
              </a:lnSpc>
            </a:pPr>
            <a:r>
              <a:rPr lang="en-US" altLang="ko-KR" sz="8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2021년 09월 - 2024년 3월 / 2년 6개월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1687E-D4A5-3CE6-5EBA-68E025F52180}"/>
              </a:ext>
            </a:extLst>
          </p:cNvPr>
          <p:cNvSpPr txBox="1"/>
          <p:nvPr/>
        </p:nvSpPr>
        <p:spPr>
          <a:xfrm>
            <a:off x="-107950" y="1563170"/>
            <a:ext cx="621358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3561" lvl="2">
              <a:lnSpc>
                <a:spcPts val="1360"/>
              </a:lnSpc>
            </a:pPr>
            <a:r>
              <a:rPr lang="ko-KR" altLang="en-US" sz="12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구강 언어치료용 데스크톱 어플리케이션 개발</a:t>
            </a:r>
            <a:r>
              <a:rPr lang="en-US" altLang="ko-KR" sz="1200" b="1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(2021</a:t>
            </a:r>
            <a:r>
              <a:rPr lang="en-US" altLang="ko-KR" sz="12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.10</a:t>
            </a:r>
            <a:r>
              <a:rPr lang="ko-KR" altLang="en-US" sz="12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2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~</a:t>
            </a:r>
            <a:r>
              <a:rPr lang="ko-KR" altLang="en-US" sz="12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2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2022.04)</a:t>
            </a:r>
            <a:r>
              <a:rPr lang="en-US" altLang="ko-KR" sz="1200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200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200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[6</a:t>
            </a:r>
            <a:r>
              <a:rPr lang="ko-KR" altLang="en-US" sz="1200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개월</a:t>
            </a:r>
            <a:r>
              <a:rPr lang="en-US" altLang="ko-KR" sz="1200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]</a:t>
            </a:r>
            <a:endParaRPr lang="en-US" altLang="ko-KR" sz="1200" b="1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C6288B-D272-BA6E-A4C0-E188AB09BA3D}"/>
              </a:ext>
            </a:extLst>
          </p:cNvPr>
          <p:cNvSpPr txBox="1"/>
          <p:nvPr/>
        </p:nvSpPr>
        <p:spPr>
          <a:xfrm>
            <a:off x="351028" y="2140992"/>
            <a:ext cx="7002188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361" lvl="1" algn="l">
              <a:lnSpc>
                <a:spcPts val="1360"/>
              </a:lnSpc>
            </a:pP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프로젝트 개요</a:t>
            </a:r>
            <a:endParaRPr lang="en-US" altLang="ko-KR" sz="1200" b="1" spc="-16" dirty="0">
              <a:solidFill>
                <a:srgbClr val="202020"/>
              </a:solidFill>
              <a:latin typeface="+mj-ea"/>
              <a:ea typeface="+mj-ea"/>
              <a:cs typeface="Source Han Sans KR"/>
              <a:sym typeface="Source Han Sans KR"/>
            </a:endParaRPr>
          </a:p>
          <a:p>
            <a:pPr marL="86361" lvl="1" algn="l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본 프로젝트는 치과의사들이 환자 치료 과정에서 사용하는 구강 모형에 부착된 센서를 통해</a:t>
            </a:r>
            <a:r>
              <a:rPr lang="en-US" altLang="ko-KR" sz="1000" dirty="0"/>
              <a:t>, </a:t>
            </a:r>
            <a:r>
              <a:rPr lang="ko-KR" altLang="en-US" sz="1000" b="1" dirty="0"/>
              <a:t>환자의 씹는 패턴과 구강 움직임을 인식하고 분석하는 데스크톱 어플리케이션</a:t>
            </a:r>
            <a:r>
              <a:rPr lang="ko-KR" altLang="en-US" sz="1000" dirty="0"/>
              <a:t>을 개발한 사례입니다</a:t>
            </a:r>
            <a:r>
              <a:rPr lang="en-US" altLang="ko-K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센서를 통해 수집된 데이터를 시각적으로 표현하고</a:t>
            </a:r>
            <a:r>
              <a:rPr lang="en-US" altLang="ko-KR" sz="1000" dirty="0"/>
              <a:t>, </a:t>
            </a:r>
            <a:r>
              <a:rPr lang="ko-KR" altLang="en-US" sz="1000" dirty="0"/>
              <a:t>음성 녹음 및 재생 기능을 통해 환자의 언어 재활 훈련을 지원하는 </a:t>
            </a:r>
            <a:r>
              <a:rPr lang="en" altLang="ko-KR" sz="1000" dirty="0"/>
              <a:t>UI/UX </a:t>
            </a:r>
            <a:r>
              <a:rPr lang="ko-KR" altLang="en-US" sz="1000" dirty="0"/>
              <a:t>중심의 데스크톱 기반 치료 보조 시스템입니다</a:t>
            </a:r>
            <a:r>
              <a:rPr lang="en-US" altLang="ko-KR" sz="1000" dirty="0"/>
              <a:t>.</a:t>
            </a: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62A0D-935A-90D6-9348-035122564428}"/>
              </a:ext>
            </a:extLst>
          </p:cNvPr>
          <p:cNvSpPr txBox="1"/>
          <p:nvPr/>
        </p:nvSpPr>
        <p:spPr>
          <a:xfrm>
            <a:off x="351028" y="6844017"/>
            <a:ext cx="7002188" cy="291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361" lvl="1" algn="l">
              <a:lnSpc>
                <a:spcPts val="1360"/>
              </a:lnSpc>
            </a:pP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주요 역할 및 성과</a:t>
            </a:r>
            <a:endParaRPr lang="en-US" altLang="ko-KR" sz="1200" b="1" spc="-16" dirty="0">
              <a:solidFill>
                <a:srgbClr val="202020"/>
              </a:solidFill>
              <a:latin typeface="+mj-ea"/>
              <a:ea typeface="+mj-ea"/>
              <a:cs typeface="Source Han Sans KR"/>
              <a:sym typeface="Source Han Sans KR"/>
            </a:endParaRPr>
          </a:p>
          <a:p>
            <a:pPr marL="86361" lvl="1" algn="l">
              <a:lnSpc>
                <a:spcPts val="1360"/>
              </a:lnSpc>
            </a:pPr>
            <a:endParaRPr lang="en-US" altLang="ko-KR" sz="1000" b="1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r>
              <a:rPr lang="ko-KR" altLang="en-US" sz="1000" dirty="0"/>
              <a:t>    센서 데이터 수집 및 시각화 기능 개발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하드웨어팀에서 전달받은 </a:t>
            </a:r>
            <a:r>
              <a:rPr lang="ko-KR" altLang="en-US" sz="1000" dirty="0" err="1">
                <a:latin typeface="+mn-ea"/>
              </a:rPr>
              <a:t>센서값을</a:t>
            </a:r>
            <a:r>
              <a:rPr lang="ko-KR" altLang="en-US" sz="1000" dirty="0">
                <a:latin typeface="+mn-ea"/>
              </a:rPr>
              <a:t> 실시간으로 시각화하고 </a:t>
            </a:r>
            <a:r>
              <a:rPr lang="en" altLang="ko-KR" sz="1000" dirty="0">
                <a:latin typeface="+mn-ea"/>
              </a:rPr>
              <a:t>CSV </a:t>
            </a:r>
            <a:r>
              <a:rPr lang="ko-KR" altLang="en-US" sz="1000" dirty="0">
                <a:latin typeface="+mn-ea"/>
              </a:rPr>
              <a:t>파일로 저장하는 기능 구현</a:t>
            </a:r>
            <a:endParaRPr lang="en-US" altLang="ko-KR" sz="1000" dirty="0">
              <a:latin typeface="+mn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" altLang="ko-KR" sz="1000" dirty="0">
                <a:latin typeface="+mn-ea"/>
              </a:rPr>
              <a:t>Threshold </a:t>
            </a:r>
            <a:r>
              <a:rPr lang="ko-KR" altLang="en-US" sz="1000" dirty="0">
                <a:latin typeface="+mn-ea"/>
              </a:rPr>
              <a:t>수치 보정 알고리즘 도입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센서의 </a:t>
            </a:r>
            <a:r>
              <a:rPr lang="en" altLang="ko-KR" sz="1000" dirty="0">
                <a:latin typeface="+mn-ea"/>
              </a:rPr>
              <a:t>min/max </a:t>
            </a:r>
            <a:r>
              <a:rPr lang="ko-KR" altLang="en-US" sz="1000" dirty="0">
                <a:latin typeface="+mn-ea"/>
              </a:rPr>
              <a:t>값을 기준으로 </a:t>
            </a:r>
            <a:r>
              <a:rPr lang="en-US" altLang="ko-KR" sz="1000" dirty="0">
                <a:latin typeface="+mn-ea"/>
              </a:rPr>
              <a:t>1/3, 2/3 </a:t>
            </a:r>
            <a:r>
              <a:rPr lang="ko-KR" altLang="en-US" sz="1000" dirty="0">
                <a:latin typeface="+mn-ea"/>
              </a:rPr>
              <a:t>지점을 계산하여 </a:t>
            </a:r>
            <a:r>
              <a:rPr lang="ko-KR" altLang="en-US" sz="1000" dirty="0" err="1">
                <a:latin typeface="+mn-ea"/>
              </a:rPr>
              <a:t>센서값의</a:t>
            </a:r>
            <a:r>
              <a:rPr lang="ko-KR" altLang="en-US" sz="1000" dirty="0">
                <a:latin typeface="+mn-ea"/>
              </a:rPr>
              <a:t> 신뢰도 확보</a:t>
            </a:r>
            <a:endParaRPr lang="en-US" altLang="ko-KR" sz="1000" dirty="0">
              <a:latin typeface="+mn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ko-KR" altLang="en-US" sz="1000" dirty="0">
              <a:latin typeface="+mn-ea"/>
            </a:endParaRPr>
          </a:p>
          <a:p>
            <a:r>
              <a:rPr lang="ko-KR" altLang="en-US" sz="1000" dirty="0">
                <a:latin typeface="+mn-ea"/>
              </a:rPr>
              <a:t>   음성 기능 인터페이스 개발</a:t>
            </a:r>
            <a:endParaRPr lang="en-US" altLang="ko-KR" sz="1000" dirty="0">
              <a:latin typeface="+mn-ea"/>
            </a:endParaRPr>
          </a:p>
          <a:p>
            <a:endParaRPr lang="en-US" altLang="ko-KR" sz="1000" dirty="0">
              <a:latin typeface="+mn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" altLang="ko-KR" sz="1000" dirty="0" err="1">
                <a:latin typeface="+mn-ea"/>
              </a:rPr>
              <a:t>Wavesurfer.js</a:t>
            </a:r>
            <a:r>
              <a:rPr lang="en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기반 음성 재생 기능</a:t>
            </a:r>
            <a:r>
              <a:rPr lang="en-US" altLang="ko-KR" sz="1000" dirty="0">
                <a:latin typeface="+mn-ea"/>
              </a:rPr>
              <a:t>, </a:t>
            </a:r>
            <a:r>
              <a:rPr lang="en" altLang="ko-KR" sz="1000" dirty="0" err="1">
                <a:latin typeface="+mn-ea"/>
              </a:rPr>
              <a:t>Video.js</a:t>
            </a:r>
            <a:r>
              <a:rPr lang="en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기반 녹음 기능 구현</a:t>
            </a:r>
            <a:endParaRPr lang="en-US" altLang="ko-KR" sz="1000" dirty="0">
              <a:latin typeface="+mn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환자의 발음 데이터를 실시간으로 </a:t>
            </a:r>
            <a:r>
              <a:rPr lang="ko-KR" altLang="en-US" sz="1000" dirty="0" err="1">
                <a:latin typeface="+mn-ea"/>
              </a:rPr>
              <a:t>시각화하며</a:t>
            </a:r>
            <a:r>
              <a:rPr lang="ko-KR" altLang="en-US" sz="1000" dirty="0">
                <a:latin typeface="+mn-ea"/>
              </a:rPr>
              <a:t> 치료 보조에 필요한 </a:t>
            </a:r>
            <a:r>
              <a:rPr lang="en" altLang="ko-KR" sz="1000" dirty="0">
                <a:latin typeface="+mn-ea"/>
              </a:rPr>
              <a:t>UI </a:t>
            </a:r>
            <a:r>
              <a:rPr lang="ko-KR" altLang="en-US" sz="1000" dirty="0">
                <a:latin typeface="+mn-ea"/>
              </a:rPr>
              <a:t>제공</a:t>
            </a:r>
            <a:endParaRPr lang="en-US" altLang="ko-KR" sz="1000" dirty="0">
              <a:latin typeface="+mn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</a:endParaRPr>
          </a:p>
          <a:p>
            <a:r>
              <a:rPr lang="ko-KR" altLang="en-US" sz="1000" b="1" dirty="0">
                <a:latin typeface="+mn-ea"/>
              </a:rPr>
              <a:t>   </a:t>
            </a:r>
            <a:r>
              <a:rPr lang="ko-KR" altLang="en-US" sz="1000" dirty="0">
                <a:latin typeface="+mn-ea"/>
              </a:rPr>
              <a:t>하드웨어 데이터 연동 보정 알고리즘 구현</a:t>
            </a:r>
            <a:endParaRPr lang="en-US" altLang="ko-KR" sz="1000" dirty="0">
              <a:latin typeface="+mn-ea"/>
            </a:endParaRPr>
          </a:p>
          <a:p>
            <a:endParaRPr lang="ko-KR" altLang="en-US" sz="10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+mn-ea"/>
              </a:rPr>
              <a:t>센서값이</a:t>
            </a:r>
            <a:r>
              <a:rPr lang="ko-KR" altLang="en-US" sz="1000" dirty="0">
                <a:latin typeface="+mn-ea"/>
              </a:rPr>
              <a:t> 침의 유무 등 외부 요인에 의해 편차가 커지는 문제 해결을 위해 센서별 </a:t>
            </a:r>
            <a:r>
              <a:rPr lang="en" altLang="ko-KR" sz="1000" dirty="0">
                <a:latin typeface="+mn-ea"/>
              </a:rPr>
              <a:t>Threshold </a:t>
            </a:r>
            <a:r>
              <a:rPr lang="ko-KR" altLang="en-US" sz="1000" dirty="0">
                <a:latin typeface="+mn-ea"/>
              </a:rPr>
              <a:t>기반 수치 보정 기능 구현</a:t>
            </a:r>
            <a:endParaRPr lang="en-US" altLang="ko-KR" sz="10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R" sz="1000" dirty="0" err="1">
                <a:latin typeface="+mn-ea"/>
              </a:rPr>
              <a:t>in_min</a:t>
            </a:r>
            <a:r>
              <a:rPr lang="en" altLang="ko-KR" sz="1000" dirty="0">
                <a:latin typeface="+mn-ea"/>
              </a:rPr>
              <a:t>, </a:t>
            </a:r>
            <a:r>
              <a:rPr lang="en" altLang="ko-KR" sz="1000" dirty="0" err="1">
                <a:latin typeface="+mn-ea"/>
              </a:rPr>
              <a:t>in_max</a:t>
            </a:r>
            <a:r>
              <a:rPr lang="en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기준으로 사용자 조정 가능한 </a:t>
            </a:r>
            <a:r>
              <a:rPr lang="en" altLang="ko-KR" sz="1000" dirty="0">
                <a:latin typeface="+mn-ea"/>
              </a:rPr>
              <a:t>threshold </a:t>
            </a:r>
            <a:r>
              <a:rPr lang="ko-KR" altLang="en-US" sz="1000" dirty="0">
                <a:latin typeface="+mn-ea"/>
              </a:rPr>
              <a:t>비율 계산 로직 작성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B49D8-E47A-30B8-9266-4507A6DD849F}"/>
              </a:ext>
            </a:extLst>
          </p:cNvPr>
          <p:cNvSpPr txBox="1"/>
          <p:nvPr/>
        </p:nvSpPr>
        <p:spPr>
          <a:xfrm>
            <a:off x="379174" y="3549426"/>
            <a:ext cx="6798152" cy="310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사용기술</a:t>
            </a:r>
            <a:endParaRPr lang="en-US" altLang="ko-KR" sz="1200" b="1" spc="-16" dirty="0">
              <a:solidFill>
                <a:srgbClr val="202020"/>
              </a:solidFill>
              <a:latin typeface="+mj-ea"/>
              <a:ea typeface="+mj-ea"/>
              <a:cs typeface="Source Han Sans KR"/>
              <a:sym typeface="Source Han Sans KR"/>
            </a:endParaRPr>
          </a:p>
          <a:p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86361" lvl="1" algn="l">
              <a:lnSpc>
                <a:spcPts val="1360"/>
              </a:lnSpc>
            </a:pPr>
            <a:r>
              <a:rPr lang="en" altLang="ko-KR" sz="1000" dirty="0">
                <a:latin typeface="+mn-ea"/>
              </a:rPr>
              <a:t>FRONTEND (Electron </a:t>
            </a:r>
            <a:r>
              <a:rPr lang="ko-KR" altLang="en-US" sz="1000" dirty="0">
                <a:latin typeface="+mn-ea"/>
              </a:rPr>
              <a:t>기반 데스크톱 앱</a:t>
            </a:r>
            <a:r>
              <a:rPr lang="en-US" altLang="ko-KR" sz="1000" dirty="0">
                <a:latin typeface="+mn-ea"/>
              </a:rPr>
              <a:t>)</a:t>
            </a:r>
          </a:p>
          <a:p>
            <a:pPr marL="86361" lvl="1" algn="l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언어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Typescript </a:t>
            </a: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프레임워크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" altLang="ko-KR" sz="1000" dirty="0">
                <a:latin typeface="+mn-ea"/>
              </a:rPr>
              <a:t>React, Electron</a:t>
            </a: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257811" lvl="1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주요 라이브러리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" altLang="ko-KR" sz="1000" dirty="0" err="1">
                <a:latin typeface="+mn-ea"/>
              </a:rPr>
              <a:t>Wavesurfer.js</a:t>
            </a:r>
            <a:r>
              <a:rPr lang="en" altLang="ko-KR" sz="1000" dirty="0">
                <a:latin typeface="+mn-ea"/>
              </a:rPr>
              <a:t> (</a:t>
            </a:r>
            <a:r>
              <a:rPr lang="ko-KR" altLang="en-US" sz="1000" dirty="0">
                <a:latin typeface="+mn-ea"/>
              </a:rPr>
              <a:t>음성 재생</a:t>
            </a:r>
            <a:r>
              <a:rPr lang="en-US" altLang="ko-KR" sz="1000" dirty="0">
                <a:latin typeface="+mn-ea"/>
              </a:rPr>
              <a:t>) </a:t>
            </a:r>
            <a:r>
              <a:rPr lang="en" altLang="ko-KR" sz="1000" dirty="0" err="1">
                <a:latin typeface="+mn-ea"/>
              </a:rPr>
              <a:t>Video.js</a:t>
            </a:r>
            <a:r>
              <a:rPr lang="en" altLang="ko-KR" sz="1000" dirty="0">
                <a:latin typeface="+mn-ea"/>
              </a:rPr>
              <a:t> (</a:t>
            </a:r>
            <a:r>
              <a:rPr lang="ko-KR" altLang="en-US" sz="1000" dirty="0">
                <a:latin typeface="+mn-ea"/>
              </a:rPr>
              <a:t>음성 녹음</a:t>
            </a:r>
            <a:r>
              <a:rPr lang="en-US" altLang="ko-KR" sz="1000" dirty="0">
                <a:latin typeface="+mn-ea"/>
              </a:rPr>
              <a:t>)</a:t>
            </a: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데이터 처리</a:t>
            </a:r>
            <a:r>
              <a:rPr lang="en-US" altLang="ko-KR" sz="1000" dirty="0">
                <a:latin typeface="+mn-ea"/>
              </a:rPr>
              <a:t>: </a:t>
            </a:r>
            <a:r>
              <a:rPr lang="en" altLang="ko-KR" sz="1000" dirty="0">
                <a:latin typeface="+mn-ea"/>
              </a:rPr>
              <a:t>CSV </a:t>
            </a:r>
            <a:r>
              <a:rPr lang="ko-KR" altLang="en-US" sz="1000" dirty="0">
                <a:latin typeface="+mn-ea"/>
              </a:rPr>
              <a:t>파일 저장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센서 데이터 시각화 </a:t>
            </a:r>
            <a:endParaRPr lang="en-US" altLang="ko-KR" sz="1000" dirty="0">
              <a:latin typeface="+mn-ea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기타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LocalStorage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(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로컬 데이터 저장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marL="86361" lvl="1" algn="l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86361" lvl="1" algn="l">
              <a:lnSpc>
                <a:spcPts val="1360"/>
              </a:lnSpc>
            </a:pPr>
            <a:r>
              <a:rPr lang="en-US" altLang="ko-KR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BACKEND</a:t>
            </a:r>
          </a:p>
          <a:p>
            <a:pPr marL="86361" lvl="1" algn="l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구성 방식 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별도의 </a:t>
            </a:r>
            <a:r>
              <a:rPr lang="ko-KR" altLang="en-US" sz="1000" dirty="0" err="1">
                <a:latin typeface="+mn-ea"/>
              </a:rPr>
              <a:t>백엔드</a:t>
            </a:r>
            <a:r>
              <a:rPr lang="ko-KR" altLang="en-US" sz="1000" dirty="0">
                <a:latin typeface="+mn-ea"/>
              </a:rPr>
              <a:t> 서버 없이 </a:t>
            </a:r>
            <a:r>
              <a:rPr lang="ko-KR" altLang="en-US" sz="1000" dirty="0" err="1">
                <a:latin typeface="+mn-ea"/>
              </a:rPr>
              <a:t>프론트엔드에서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LocalStorage</a:t>
            </a:r>
            <a:r>
              <a:rPr lang="ko-KR" altLang="en-US" sz="1000" dirty="0">
                <a:latin typeface="+mn-ea"/>
              </a:rPr>
              <a:t>와 통신 진행</a:t>
            </a:r>
            <a:endParaRPr lang="en-US" altLang="ko-KR" sz="1000" dirty="0">
              <a:latin typeface="+mn-ea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도입이유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본 프로젝트는 치아 모형 기기에 부착된 센서를 통해 사용자의 구강 운동 데이터를 실시간으로 수집 및 제어해야 하는 구조였기 때문에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서버를 거치지 않고 직접적으로 데이터를 처리할 수 있는 구조가 필요했습니다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6" name="TextBox 35">
            <a:extLst>
              <a:ext uri="{FF2B5EF4-FFF2-40B4-BE49-F238E27FC236}">
                <a16:creationId xmlns:a16="http://schemas.microsoft.com/office/drawing/2014/main" id="{51C5B33D-0482-6261-D516-F7F7E0FDAE1C}"/>
              </a:ext>
            </a:extLst>
          </p:cNvPr>
          <p:cNvSpPr txBox="1"/>
          <p:nvPr/>
        </p:nvSpPr>
        <p:spPr>
          <a:xfrm>
            <a:off x="536468" y="456705"/>
            <a:ext cx="3435006" cy="15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9"/>
              </a:lnSpc>
            </a:pP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A Career Description 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(</a:t>
            </a:r>
            <a:r>
              <a:rPr lang="ko-KR" alt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경력기술서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)</a:t>
            </a: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9880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A16C9-FBF6-E6DE-D988-4703AF442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E0BD047F-BC35-27A5-804D-160706051967}"/>
              </a:ext>
            </a:extLst>
          </p:cNvPr>
          <p:cNvSpPr/>
          <p:nvPr/>
        </p:nvSpPr>
        <p:spPr>
          <a:xfrm>
            <a:off x="278906" y="760762"/>
            <a:ext cx="7002188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418C693F-5B4C-D1D8-2FB8-2ABB1FDEC4D9}"/>
              </a:ext>
            </a:extLst>
          </p:cNvPr>
          <p:cNvSpPr/>
          <p:nvPr/>
        </p:nvSpPr>
        <p:spPr>
          <a:xfrm>
            <a:off x="754250" y="10223500"/>
            <a:ext cx="6048000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86D75B-6E4F-37EF-8608-F0D4906285A4}"/>
              </a:ext>
            </a:extLst>
          </p:cNvPr>
          <p:cNvSpPr txBox="1"/>
          <p:nvPr/>
        </p:nvSpPr>
        <p:spPr>
          <a:xfrm>
            <a:off x="425450" y="927100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트러블 슈팅 및 기술적 이슈 해결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BE9BE0-56DD-FB38-621F-A3CE8BE072C4}"/>
              </a:ext>
            </a:extLst>
          </p:cNvPr>
          <p:cNvSpPr txBox="1"/>
          <p:nvPr/>
        </p:nvSpPr>
        <p:spPr>
          <a:xfrm>
            <a:off x="154590" y="1602203"/>
            <a:ext cx="70021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b="1" dirty="0" err="1">
                <a:latin typeface="+mj-ea"/>
                <a:ea typeface="+mj-ea"/>
              </a:rPr>
              <a:t>센서값</a:t>
            </a:r>
            <a:r>
              <a:rPr lang="ko-KR" altLang="en-US" sz="1200" b="1" dirty="0">
                <a:latin typeface="+mj-ea"/>
                <a:ea typeface="+mj-ea"/>
              </a:rPr>
              <a:t> 편차가 심해 데이터 기준선 설정이 어려운 문제</a:t>
            </a:r>
            <a:endParaRPr lang="en-US" altLang="ko-KR" sz="1000" b="1" dirty="0">
              <a:latin typeface="+mj-ea"/>
              <a:ea typeface="+mj-ea"/>
            </a:endParaRPr>
          </a:p>
          <a:p>
            <a:pPr lvl="1"/>
            <a:endParaRPr lang="en-US" altLang="ko-KR" sz="1000" b="1" dirty="0">
              <a:latin typeface="+mn-ea"/>
            </a:endParaRPr>
          </a:p>
          <a:p>
            <a:pPr lvl="1"/>
            <a:r>
              <a:rPr lang="ko-KR" altLang="en-US" sz="1000" b="1" dirty="0">
                <a:latin typeface="+mn-ea"/>
              </a:rPr>
              <a:t>원인</a:t>
            </a:r>
            <a:endParaRPr lang="ko-KR" altLang="en-US" sz="1000" dirty="0">
              <a:latin typeface="+mn-ea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구강 모형에 부착된 센서가 사용자의 침 등에 영향을 받아 </a:t>
            </a:r>
            <a:r>
              <a:rPr lang="ko-KR" altLang="en-US" sz="1000" b="1" dirty="0" err="1"/>
              <a:t>센서값의</a:t>
            </a:r>
            <a:r>
              <a:rPr lang="ko-KR" altLang="en-US" sz="1000" b="1" dirty="0"/>
              <a:t> 편차가 크게 발생</a:t>
            </a:r>
            <a:r>
              <a:rPr lang="ko-KR" altLang="en-US" sz="1000" dirty="0"/>
              <a:t>함</a:t>
            </a:r>
            <a:endParaRPr lang="ko-KR" altLang="en-US" sz="1000" dirty="0">
              <a:latin typeface="+mn-ea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 </a:t>
            </a:r>
            <a:r>
              <a:rPr lang="ko-KR" altLang="en-US" sz="1000" dirty="0" err="1"/>
              <a:t>센서값이</a:t>
            </a:r>
            <a:r>
              <a:rPr lang="ko-KR" altLang="en-US" sz="1000" dirty="0"/>
              <a:t> 실시간으로 변동하면서 </a:t>
            </a:r>
            <a:r>
              <a:rPr lang="ko-KR" altLang="en-US" sz="1000" b="1" dirty="0"/>
              <a:t>데이터 </a:t>
            </a:r>
            <a:r>
              <a:rPr lang="ko-KR" altLang="en-US" sz="1000" b="1" dirty="0" err="1"/>
              <a:t>기준값</a:t>
            </a:r>
            <a:r>
              <a:rPr lang="en-US" altLang="ko-KR" sz="1000" b="1" dirty="0"/>
              <a:t>(</a:t>
            </a:r>
            <a:r>
              <a:rPr lang="en" altLang="ko-KR" sz="1000" b="1" dirty="0"/>
              <a:t>threshold)</a:t>
            </a:r>
            <a:r>
              <a:rPr lang="ko-KR" altLang="en-US" sz="1000" b="1" dirty="0"/>
              <a:t>을 일관되게 설정하기 어려움</a:t>
            </a:r>
            <a:endParaRPr lang="ko-KR" altLang="en-US" sz="1000" dirty="0"/>
          </a:p>
          <a:p>
            <a:pPr lvl="2"/>
            <a:endParaRPr lang="ko-KR" altLang="en-US" sz="1000" dirty="0">
              <a:latin typeface="+mn-ea"/>
            </a:endParaRPr>
          </a:p>
          <a:p>
            <a:pPr lvl="1"/>
            <a:r>
              <a:rPr lang="ko-KR" altLang="en-US" sz="1000" b="1" dirty="0">
                <a:latin typeface="+mn-ea"/>
              </a:rPr>
              <a:t>해결방법</a:t>
            </a:r>
            <a:endParaRPr lang="en-US" altLang="ko-KR" sz="1000" b="1" dirty="0">
              <a:latin typeface="+mn-ea"/>
            </a:endParaRPr>
          </a:p>
          <a:p>
            <a:pPr lvl="1"/>
            <a:endParaRPr lang="ko-KR" altLang="en-US" sz="10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000" dirty="0" err="1"/>
              <a:t>센서값의</a:t>
            </a:r>
            <a:r>
              <a:rPr lang="ko-KR" altLang="en-US" sz="1000" dirty="0"/>
              <a:t> 안정성을 높이기 위해</a:t>
            </a:r>
            <a:r>
              <a:rPr lang="en-US" altLang="ko-KR" sz="1000" dirty="0"/>
              <a:t>, </a:t>
            </a:r>
            <a:r>
              <a:rPr lang="ko-KR" altLang="en-US" sz="1000" b="1" dirty="0"/>
              <a:t>센서별 </a:t>
            </a:r>
            <a:r>
              <a:rPr lang="en" altLang="ko-KR" sz="1000" b="1" dirty="0" err="1"/>
              <a:t>in_min</a:t>
            </a:r>
            <a:r>
              <a:rPr lang="en" altLang="ko-KR" sz="1000" b="1" dirty="0"/>
              <a:t>, </a:t>
            </a:r>
            <a:r>
              <a:rPr lang="en" altLang="ko-KR" sz="1000" b="1" dirty="0" err="1"/>
              <a:t>in_max</a:t>
            </a:r>
            <a:r>
              <a:rPr lang="en" altLang="ko-KR" sz="1000" b="1" dirty="0"/>
              <a:t> </a:t>
            </a:r>
            <a:r>
              <a:rPr lang="ko-KR" altLang="en-US" sz="1000" b="1" dirty="0"/>
              <a:t>값을 기준으로 </a:t>
            </a:r>
            <a:r>
              <a:rPr lang="en" altLang="ko-KR" sz="1000" b="1" dirty="0"/>
              <a:t>Threshold1/Threshold2</a:t>
            </a:r>
            <a:r>
              <a:rPr lang="ko-KR" altLang="en-US" sz="1000" b="1" dirty="0" err="1"/>
              <a:t>를</a:t>
            </a:r>
            <a:r>
              <a:rPr lang="ko-KR" altLang="en-US" sz="1000" b="1" dirty="0"/>
              <a:t> 자동 계산</a:t>
            </a:r>
            <a:r>
              <a:rPr lang="ko-KR" altLang="en-US" sz="1000" dirty="0"/>
              <a:t>하는 수식을 적용</a:t>
            </a:r>
            <a:endParaRPr lang="en-US" altLang="ko-KR" sz="1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각각의 </a:t>
            </a:r>
            <a:r>
              <a:rPr lang="ko-KR" altLang="en-US" sz="1000" dirty="0" err="1"/>
              <a:t>센서값을</a:t>
            </a:r>
            <a:r>
              <a:rPr lang="ko-KR" altLang="en-US" sz="1000" dirty="0"/>
              <a:t> </a:t>
            </a:r>
            <a:r>
              <a:rPr lang="en-US" altLang="ko-KR" sz="1000" b="1" dirty="0"/>
              <a:t>1/3, 2/3 </a:t>
            </a:r>
            <a:r>
              <a:rPr lang="ko-KR" altLang="en-US" sz="1000" b="1" dirty="0"/>
              <a:t>지점의 비율로 조절</a:t>
            </a:r>
            <a:r>
              <a:rPr lang="ko-KR" altLang="en-US" sz="1000" dirty="0"/>
              <a:t>할 수 있도록 구현하여 </a:t>
            </a:r>
            <a:r>
              <a:rPr lang="ko-KR" altLang="en-US" sz="1000" b="1" dirty="0"/>
              <a:t>데이터 기준선의 유연성 확보</a:t>
            </a:r>
            <a:endParaRPr lang="en-US" altLang="ko-KR" sz="10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R" sz="1000" dirty="0"/>
              <a:t>Buffer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활용하여 </a:t>
            </a:r>
            <a:r>
              <a:rPr lang="ko-KR" altLang="en-US" sz="1000" b="1" dirty="0" err="1"/>
              <a:t>센서값의</a:t>
            </a:r>
            <a:r>
              <a:rPr lang="ko-KR" altLang="en-US" sz="1000" b="1" dirty="0"/>
              <a:t> 실시간 변화에도 안정적인 데이터 처리 가능</a:t>
            </a:r>
            <a:endParaRPr lang="en-US" altLang="ko-KR" sz="10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</a:endParaRPr>
          </a:p>
          <a:p>
            <a:pPr lvl="1"/>
            <a:r>
              <a:rPr lang="ko-KR" altLang="en-US" sz="1000" b="1" dirty="0">
                <a:latin typeface="+mn-ea"/>
              </a:rPr>
              <a:t>성과 및 </a:t>
            </a:r>
            <a:r>
              <a:rPr lang="ko-KR" altLang="en-US" sz="1000" b="1" dirty="0" err="1">
                <a:latin typeface="+mn-ea"/>
              </a:rPr>
              <a:t>배운점</a:t>
            </a:r>
            <a:endParaRPr lang="en-US" altLang="ko-KR" sz="1000" b="1" dirty="0">
              <a:latin typeface="+mn-ea"/>
            </a:endParaRPr>
          </a:p>
          <a:p>
            <a:pPr lvl="1"/>
            <a:endParaRPr lang="ko-KR" altLang="en-US" sz="10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다양한 환경에서도 </a:t>
            </a:r>
            <a:r>
              <a:rPr lang="ko-KR" altLang="en-US" sz="1000" b="1" dirty="0"/>
              <a:t>센서 </a:t>
            </a:r>
            <a:r>
              <a:rPr lang="ko-KR" altLang="en-US" sz="1000" b="1" dirty="0" err="1"/>
              <a:t>입력값의</a:t>
            </a:r>
            <a:r>
              <a:rPr lang="ko-KR" altLang="en-US" sz="1000" b="1" dirty="0"/>
              <a:t> 일관성과 신뢰도를 유지할 수 있는 기준선 산정 구조를 확보</a:t>
            </a:r>
            <a:endParaRPr lang="en-US" altLang="ko-KR" sz="10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실시간 센서 데이터 처리의 특성과 한계를 이해하고</a:t>
            </a:r>
            <a:r>
              <a:rPr lang="en-US" altLang="ko-KR" sz="1000" dirty="0"/>
              <a:t>, </a:t>
            </a:r>
            <a:r>
              <a:rPr lang="en" altLang="ko-KR" sz="1000" b="1" dirty="0"/>
              <a:t>Threshold </a:t>
            </a:r>
            <a:r>
              <a:rPr lang="ko-KR" altLang="en-US" sz="1000" b="1" dirty="0"/>
              <a:t>비율 기반 보정 전략</a:t>
            </a:r>
            <a:r>
              <a:rPr lang="ko-KR" altLang="en-US" sz="1000" dirty="0"/>
              <a:t>을 실무에 적용</a:t>
            </a:r>
            <a:endParaRPr lang="en-US" altLang="ko-KR" sz="10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하드웨어와 연동되는 </a:t>
            </a:r>
            <a:r>
              <a:rPr lang="en" altLang="ko-KR" sz="1000" dirty="0"/>
              <a:t>UI </a:t>
            </a:r>
            <a:r>
              <a:rPr lang="ko-KR" altLang="en-US" sz="1000" dirty="0"/>
              <a:t>개발 시</a:t>
            </a:r>
            <a:r>
              <a:rPr lang="en-US" altLang="ko-KR" sz="1000" dirty="0"/>
              <a:t>, </a:t>
            </a:r>
            <a:r>
              <a:rPr lang="ko-KR" altLang="en-US" sz="1000" b="1" dirty="0"/>
              <a:t>데이터 수집의 정확도와 유저 피드백 사이의 균형</a:t>
            </a:r>
            <a:r>
              <a:rPr lang="ko-KR" altLang="en-US" sz="1000" dirty="0"/>
              <a:t> 필요성을 인지</a:t>
            </a:r>
            <a:endParaRPr lang="en-US" altLang="ko-KR" sz="1000" dirty="0">
              <a:latin typeface="+mn-ea"/>
            </a:endParaRPr>
          </a:p>
          <a:p>
            <a:endParaRPr kumimoji="1" lang="ko-KR" altLang="en-US" sz="10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08AADE-E52D-5C4B-D890-BCBC42C863DF}"/>
              </a:ext>
            </a:extLst>
          </p:cNvPr>
          <p:cNvSpPr txBox="1"/>
          <p:nvPr/>
        </p:nvSpPr>
        <p:spPr>
          <a:xfrm>
            <a:off x="278906" y="5796476"/>
            <a:ext cx="700218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2"/>
            </a:pPr>
            <a:r>
              <a:rPr lang="ko-KR" altLang="en-US" sz="1200" b="1" dirty="0">
                <a:latin typeface="+mj-ea"/>
                <a:ea typeface="+mj-ea"/>
              </a:rPr>
              <a:t>녹음된 음성 데이터 시각화 및 저장 과정에서 재생 지연 이슈</a:t>
            </a:r>
            <a:endParaRPr lang="en-US" altLang="ko-KR" sz="1200" b="1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 startAt="2"/>
            </a:pPr>
            <a:endParaRPr lang="en-US" altLang="ko-KR" sz="1000" b="1" dirty="0">
              <a:latin typeface="+mn-ea"/>
            </a:endParaRPr>
          </a:p>
          <a:p>
            <a:pPr lvl="1"/>
            <a:r>
              <a:rPr lang="ko-KR" altLang="en-US" sz="1000" b="1" dirty="0">
                <a:latin typeface="+mn-ea"/>
              </a:rPr>
              <a:t>원인</a:t>
            </a:r>
            <a:endParaRPr lang="ko-KR" altLang="en-US" sz="10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R" sz="1000" dirty="0" err="1"/>
              <a:t>Video.js</a:t>
            </a:r>
            <a:r>
              <a:rPr lang="ko-KR" altLang="en-US" sz="1000" dirty="0"/>
              <a:t>와 </a:t>
            </a:r>
            <a:r>
              <a:rPr lang="en" altLang="ko-KR" sz="1000" dirty="0" err="1"/>
              <a:t>Wavesurfer.js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병행 사용하는 구조에서</a:t>
            </a:r>
            <a:r>
              <a:rPr lang="en-US" altLang="ko-KR" sz="1000" dirty="0"/>
              <a:t>, </a:t>
            </a:r>
            <a:r>
              <a:rPr lang="ko-KR" altLang="en-US" sz="1000" b="1" dirty="0"/>
              <a:t>음성 파일 처리 타이밍이 맞지 않아 재생 지연 발생</a:t>
            </a:r>
            <a:endParaRPr lang="en-US" altLang="ko-KR" sz="10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특히 녹음 완료 직후 바로 재생을 시도할 경우</a:t>
            </a:r>
            <a:r>
              <a:rPr lang="en-US" altLang="ko-KR" sz="1000" dirty="0"/>
              <a:t>, </a:t>
            </a:r>
            <a:r>
              <a:rPr lang="ko-KR" altLang="en-US" sz="1000" b="1" dirty="0"/>
              <a:t>파일 </a:t>
            </a:r>
            <a:r>
              <a:rPr lang="en" altLang="ko-KR" sz="1000" b="1" dirty="0"/>
              <a:t>write </a:t>
            </a:r>
            <a:r>
              <a:rPr lang="ko-KR" altLang="en-US" sz="1000" b="1" dirty="0"/>
              <a:t>완료 이전에 </a:t>
            </a:r>
            <a:r>
              <a:rPr lang="en" altLang="ko-KR" sz="1000" b="1" dirty="0"/>
              <a:t>read</a:t>
            </a:r>
            <a:r>
              <a:rPr lang="ko-KR" altLang="en-US" sz="1000" b="1" dirty="0"/>
              <a:t>가 발생하며 오류 발생 가능</a:t>
            </a:r>
            <a:endParaRPr lang="en-US" altLang="ko-KR" sz="1000" b="1" dirty="0">
              <a:latin typeface="+mn-ea"/>
            </a:endParaRPr>
          </a:p>
          <a:p>
            <a:pPr lvl="1"/>
            <a:endParaRPr lang="en-US" altLang="ko-KR" sz="1000" b="1" dirty="0">
              <a:latin typeface="+mn-ea"/>
            </a:endParaRPr>
          </a:p>
          <a:p>
            <a:pPr lvl="1"/>
            <a:r>
              <a:rPr lang="ko-KR" altLang="en-US" sz="1000" b="1" dirty="0">
                <a:latin typeface="+mn-ea"/>
              </a:rPr>
              <a:t>해결방법</a:t>
            </a:r>
            <a:endParaRPr lang="en-US" altLang="ko-KR" sz="1000" b="1" dirty="0">
              <a:latin typeface="+mn-ea"/>
            </a:endParaRPr>
          </a:p>
          <a:p>
            <a:pPr lvl="1"/>
            <a:endParaRPr lang="ko-KR" altLang="en-US" sz="10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R" sz="1000" dirty="0" err="1"/>
              <a:t>FileReader</a:t>
            </a:r>
            <a:r>
              <a:rPr lang="en" altLang="ko-KR" sz="1000" dirty="0"/>
              <a:t> </a:t>
            </a:r>
            <a:r>
              <a:rPr lang="ko-KR" altLang="en-US" sz="1000" dirty="0"/>
              <a:t>비동기 흐름을 명확히 제어하여</a:t>
            </a:r>
            <a:r>
              <a:rPr lang="en-US" altLang="ko-KR" sz="1000" dirty="0"/>
              <a:t>, </a:t>
            </a:r>
            <a:r>
              <a:rPr lang="ko-KR" altLang="en-US" sz="1000" b="1" dirty="0"/>
              <a:t>파일 저장 완료 이후에만 재생 트리거가 활성화</a:t>
            </a:r>
            <a:r>
              <a:rPr lang="ko-KR" altLang="en-US" sz="1000" dirty="0"/>
              <a:t>되도록 설계</a:t>
            </a:r>
            <a:endParaRPr lang="en-US" altLang="ko-KR" sz="1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R" sz="1000" b="1" dirty="0" err="1"/>
              <a:t>Wavesurfer.js</a:t>
            </a:r>
            <a:r>
              <a:rPr lang="ko-KR" altLang="en-US" sz="1000" b="1" dirty="0"/>
              <a:t>의 </a:t>
            </a:r>
            <a:r>
              <a:rPr lang="en" altLang="ko-KR" sz="1000" b="1" dirty="0"/>
              <a:t>ready </a:t>
            </a:r>
            <a:r>
              <a:rPr lang="ko-KR" altLang="en-US" sz="1000" b="1" dirty="0"/>
              <a:t>이벤트를 활용하여</a:t>
            </a:r>
            <a:r>
              <a:rPr lang="en-US" altLang="ko-KR" sz="1000" dirty="0"/>
              <a:t>, </a:t>
            </a:r>
            <a:r>
              <a:rPr lang="ko-KR" altLang="en-US" sz="1000" dirty="0"/>
              <a:t>시각화 컴포넌트가 준비된 이후 재생 기능을 활성화</a:t>
            </a:r>
            <a:endParaRPr lang="en-US" altLang="ko-KR" sz="1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</a:endParaRPr>
          </a:p>
          <a:p>
            <a:pPr lvl="1"/>
            <a:r>
              <a:rPr lang="ko-KR" altLang="en-US" sz="1000" b="1" dirty="0">
                <a:latin typeface="+mn-ea"/>
              </a:rPr>
              <a:t>성과 및 </a:t>
            </a:r>
            <a:r>
              <a:rPr lang="ko-KR" altLang="en-US" sz="1000" b="1" dirty="0" err="1">
                <a:latin typeface="+mn-ea"/>
              </a:rPr>
              <a:t>배운점</a:t>
            </a:r>
            <a:endParaRPr lang="en-US" altLang="ko-KR" sz="1000" b="1" dirty="0">
              <a:latin typeface="+mn-ea"/>
            </a:endParaRPr>
          </a:p>
          <a:p>
            <a:pPr lvl="1"/>
            <a:endParaRPr lang="ko-KR" altLang="en-US" sz="10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파일 처리의 비동기 타이밍에 대한 명확한 흐름 이해</a:t>
            </a:r>
            <a:r>
              <a:rPr lang="ko-KR" altLang="en-US" sz="1000" dirty="0"/>
              <a:t>를 바탕으로</a:t>
            </a:r>
            <a:r>
              <a:rPr lang="en-US" altLang="ko-KR" sz="1000" dirty="0"/>
              <a:t>, </a:t>
            </a:r>
            <a:r>
              <a:rPr lang="en" altLang="ko-KR" sz="1000" dirty="0"/>
              <a:t>UI </a:t>
            </a:r>
            <a:r>
              <a:rPr lang="ko-KR" altLang="en-US" sz="1000" dirty="0"/>
              <a:t>반응성과 기능 안정성을 동시에 확보</a:t>
            </a:r>
            <a:endParaRPr lang="en-US" altLang="ko-KR" sz="1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오디오 재생 컴포넌트 간 이벤트 흐름 설계 경험 축적</a:t>
            </a:r>
            <a:endParaRPr lang="en-US" altLang="ko-KR" sz="1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000" dirty="0" err="1"/>
              <a:t>프론트엔드</a:t>
            </a:r>
            <a:r>
              <a:rPr lang="ko-KR" altLang="en-US" sz="1000" dirty="0"/>
              <a:t> 단에서도 </a:t>
            </a:r>
            <a:r>
              <a:rPr lang="ko-KR" altLang="en-US" sz="1000" b="1" dirty="0"/>
              <a:t>미디어 처리 안정성을 위한 비동기 로직 설계 역량 강화</a:t>
            </a:r>
            <a:endParaRPr kumimoji="1" lang="ko-KR" altLang="en-US" sz="1000" dirty="0">
              <a:latin typeface="+mn-ea"/>
            </a:endParaRPr>
          </a:p>
        </p:txBody>
      </p:sp>
      <p:sp>
        <p:nvSpPr>
          <p:cNvPr id="4" name="TextBox 35">
            <a:extLst>
              <a:ext uri="{FF2B5EF4-FFF2-40B4-BE49-F238E27FC236}">
                <a16:creationId xmlns:a16="http://schemas.microsoft.com/office/drawing/2014/main" id="{4F29B461-12B2-205B-98B0-F0566A9E76B4}"/>
              </a:ext>
            </a:extLst>
          </p:cNvPr>
          <p:cNvSpPr txBox="1"/>
          <p:nvPr/>
        </p:nvSpPr>
        <p:spPr>
          <a:xfrm>
            <a:off x="536468" y="456705"/>
            <a:ext cx="3435006" cy="15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9"/>
              </a:lnSpc>
            </a:pP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A Career Description 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(</a:t>
            </a:r>
            <a:r>
              <a:rPr lang="ko-KR" alt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경력기술서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)</a:t>
            </a: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9465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108B7-87F5-B47A-7788-B2846774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2E9B36D4-2AF7-3EC9-B2B3-4C1C21EBB1CA}"/>
              </a:ext>
            </a:extLst>
          </p:cNvPr>
          <p:cNvSpPr/>
          <p:nvPr/>
        </p:nvSpPr>
        <p:spPr>
          <a:xfrm>
            <a:off x="278906" y="760762"/>
            <a:ext cx="7002188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2D9ACEA4-E2DB-C7D0-64BD-4EC50E20B908}"/>
              </a:ext>
            </a:extLst>
          </p:cNvPr>
          <p:cNvSpPr/>
          <p:nvPr/>
        </p:nvSpPr>
        <p:spPr>
          <a:xfrm>
            <a:off x="754250" y="10223500"/>
            <a:ext cx="6048000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679B3-AD8A-DF56-F858-8F3A3084D66E}"/>
              </a:ext>
            </a:extLst>
          </p:cNvPr>
          <p:cNvSpPr txBox="1"/>
          <p:nvPr/>
        </p:nvSpPr>
        <p:spPr>
          <a:xfrm>
            <a:off x="425450" y="92710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프로젝트 구현 내용 및 이미지 정리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D9EF57-E8AB-3AFD-EA75-637517C52D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55" y="2002634"/>
            <a:ext cx="6462413" cy="34894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35">
            <a:extLst>
              <a:ext uri="{FF2B5EF4-FFF2-40B4-BE49-F238E27FC236}">
                <a16:creationId xmlns:a16="http://schemas.microsoft.com/office/drawing/2014/main" id="{7D1E7C0D-292B-42A2-8CAD-7B399F403708}"/>
              </a:ext>
            </a:extLst>
          </p:cNvPr>
          <p:cNvSpPr txBox="1"/>
          <p:nvPr/>
        </p:nvSpPr>
        <p:spPr>
          <a:xfrm>
            <a:off x="536468" y="456705"/>
            <a:ext cx="3435006" cy="15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9"/>
              </a:lnSpc>
            </a:pP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A Career Description 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(</a:t>
            </a:r>
            <a:r>
              <a:rPr lang="ko-KR" alt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경력기술서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)</a:t>
            </a: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451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8E11-93B1-C229-C22A-C6D8305C9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C5C5DB8F-8F25-1421-837D-53E65656CC3E}"/>
              </a:ext>
            </a:extLst>
          </p:cNvPr>
          <p:cNvSpPr/>
          <p:nvPr/>
        </p:nvSpPr>
        <p:spPr>
          <a:xfrm>
            <a:off x="278906" y="760762"/>
            <a:ext cx="7002188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9080722D-5DBD-E96B-C5F6-B3D346671BF8}"/>
              </a:ext>
            </a:extLst>
          </p:cNvPr>
          <p:cNvSpPr/>
          <p:nvPr/>
        </p:nvSpPr>
        <p:spPr>
          <a:xfrm flipV="1">
            <a:off x="664045" y="3287266"/>
            <a:ext cx="6048000" cy="0"/>
          </a:xfrm>
          <a:prstGeom prst="line">
            <a:avLst/>
          </a:prstGeom>
          <a:ln w="19050" cap="flat">
            <a:solidFill>
              <a:srgbClr val="2E2D2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B7D21424-9058-5048-BBF1-135D971DBE90}"/>
              </a:ext>
            </a:extLst>
          </p:cNvPr>
          <p:cNvSpPr/>
          <p:nvPr/>
        </p:nvSpPr>
        <p:spPr>
          <a:xfrm>
            <a:off x="664045" y="4764774"/>
            <a:ext cx="6048000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F2E19B07-8EC3-1463-F8D0-A27C4471EE0C}"/>
              </a:ext>
            </a:extLst>
          </p:cNvPr>
          <p:cNvSpPr txBox="1"/>
          <p:nvPr/>
        </p:nvSpPr>
        <p:spPr>
          <a:xfrm>
            <a:off x="536468" y="456705"/>
            <a:ext cx="3435006" cy="16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9"/>
              </a:lnSpc>
            </a:pPr>
            <a:r>
              <a:rPr lang="en-US" sz="992" b="1" dirty="0">
                <a:solidFill>
                  <a:srgbClr val="20202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Resume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99E46C18-FB03-B44C-5432-6D9CFCFDA002}"/>
              </a:ext>
            </a:extLst>
          </p:cNvPr>
          <p:cNvSpPr txBox="1"/>
          <p:nvPr/>
        </p:nvSpPr>
        <p:spPr>
          <a:xfrm>
            <a:off x="664045" y="2973489"/>
            <a:ext cx="1905480" cy="216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1"/>
              </a:lnSpc>
            </a:pPr>
            <a:r>
              <a:rPr lang="ko-KR" altLang="en-US" sz="1223" b="1" dirty="0">
                <a:solidFill>
                  <a:srgbClr val="202020"/>
                </a:solidFill>
                <a:latin typeface="+mj-ea"/>
                <a:ea typeface="+mj-ea"/>
                <a:cs typeface="Tlab 판테온"/>
                <a:sym typeface="Tlab 판테온"/>
              </a:rPr>
              <a:t>스킬</a:t>
            </a:r>
            <a:endParaRPr lang="en-US" sz="1223" b="1" dirty="0">
              <a:solidFill>
                <a:srgbClr val="202020"/>
              </a:solidFill>
              <a:latin typeface="+mj-ea"/>
              <a:ea typeface="+mj-ea"/>
              <a:cs typeface="Tlab 판테온"/>
              <a:sym typeface="Tlab 판테온"/>
            </a:endParaRPr>
          </a:p>
        </p:txBody>
      </p:sp>
      <p:sp>
        <p:nvSpPr>
          <p:cNvPr id="6" name="AutoShape 11">
            <a:extLst>
              <a:ext uri="{FF2B5EF4-FFF2-40B4-BE49-F238E27FC236}">
                <a16:creationId xmlns:a16="http://schemas.microsoft.com/office/drawing/2014/main" id="{624D2325-52A9-B38E-51E6-8E47827BE0B7}"/>
              </a:ext>
            </a:extLst>
          </p:cNvPr>
          <p:cNvSpPr/>
          <p:nvPr/>
        </p:nvSpPr>
        <p:spPr>
          <a:xfrm flipV="1">
            <a:off x="562631" y="5344779"/>
            <a:ext cx="6048000" cy="0"/>
          </a:xfrm>
          <a:prstGeom prst="line">
            <a:avLst/>
          </a:prstGeom>
          <a:ln w="19050" cap="flat">
            <a:solidFill>
              <a:srgbClr val="2E2D2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06C3266A-3770-A4D4-9708-10DBFA2F1D5A}"/>
              </a:ext>
            </a:extLst>
          </p:cNvPr>
          <p:cNvSpPr/>
          <p:nvPr/>
        </p:nvSpPr>
        <p:spPr>
          <a:xfrm>
            <a:off x="555003" y="7729494"/>
            <a:ext cx="6048000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39">
            <a:extLst>
              <a:ext uri="{FF2B5EF4-FFF2-40B4-BE49-F238E27FC236}">
                <a16:creationId xmlns:a16="http://schemas.microsoft.com/office/drawing/2014/main" id="{6F76103A-DB27-723C-F585-3021AC40C6C1}"/>
              </a:ext>
            </a:extLst>
          </p:cNvPr>
          <p:cNvSpPr txBox="1"/>
          <p:nvPr/>
        </p:nvSpPr>
        <p:spPr>
          <a:xfrm>
            <a:off x="562631" y="5031002"/>
            <a:ext cx="1905480" cy="216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1"/>
              </a:lnSpc>
            </a:pPr>
            <a:r>
              <a:rPr lang="ko-KR" altLang="en-US" sz="1223" b="1" dirty="0">
                <a:solidFill>
                  <a:srgbClr val="202020"/>
                </a:solidFill>
                <a:latin typeface="+mj-ea"/>
                <a:ea typeface="+mj-ea"/>
                <a:cs typeface="Tlab 판테온"/>
                <a:sym typeface="Tlab 판테온"/>
              </a:rPr>
              <a:t>교육 수상 및 기타</a:t>
            </a:r>
            <a:endParaRPr lang="en-US" sz="1223" b="1" dirty="0">
              <a:solidFill>
                <a:srgbClr val="202020"/>
              </a:solidFill>
              <a:latin typeface="+mj-ea"/>
              <a:ea typeface="+mj-ea"/>
              <a:cs typeface="Tlab 판테온"/>
              <a:sym typeface="Tlab 판테온"/>
            </a:endParaRPr>
          </a:p>
        </p:txBody>
      </p:sp>
      <p:sp>
        <p:nvSpPr>
          <p:cNvPr id="10" name="TextBox 52">
            <a:extLst>
              <a:ext uri="{FF2B5EF4-FFF2-40B4-BE49-F238E27FC236}">
                <a16:creationId xmlns:a16="http://schemas.microsoft.com/office/drawing/2014/main" id="{59D17720-2E4C-264C-79AE-A544385CD57B}"/>
              </a:ext>
            </a:extLst>
          </p:cNvPr>
          <p:cNvSpPr txBox="1"/>
          <p:nvPr/>
        </p:nvSpPr>
        <p:spPr>
          <a:xfrm>
            <a:off x="1070281" y="5533447"/>
            <a:ext cx="3619861" cy="190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84"/>
              </a:lnSpc>
            </a:pPr>
            <a:r>
              <a:rPr lang="en-US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KOSTA</a:t>
            </a:r>
            <a:r>
              <a:rPr lang="ko-KR" altLang="en-US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  </a:t>
            </a:r>
            <a:r>
              <a:rPr lang="en-US" altLang="ko-KR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“</a:t>
            </a:r>
            <a:r>
              <a:rPr lang="ko-KR" altLang="en-US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자바 웹 개발자 양성과정</a:t>
            </a:r>
            <a:r>
              <a:rPr lang="en-US" altLang="ko-KR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”</a:t>
            </a:r>
            <a:r>
              <a:rPr lang="ko-KR" altLang="en-US" sz="1100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 교육 수료</a:t>
            </a:r>
            <a:endParaRPr lang="en-US" sz="1100" b="1" dirty="0">
              <a:solidFill>
                <a:srgbClr val="20202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15" name="TextBox 55">
            <a:extLst>
              <a:ext uri="{FF2B5EF4-FFF2-40B4-BE49-F238E27FC236}">
                <a16:creationId xmlns:a16="http://schemas.microsoft.com/office/drawing/2014/main" id="{0DA23601-D66C-0AF7-2DAC-E83B4C4076F5}"/>
              </a:ext>
            </a:extLst>
          </p:cNvPr>
          <p:cNvSpPr txBox="1"/>
          <p:nvPr/>
        </p:nvSpPr>
        <p:spPr>
          <a:xfrm>
            <a:off x="763731" y="5951891"/>
            <a:ext cx="5845150" cy="1777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2722" lvl="1" indent="-86361" algn="l">
              <a:lnSpc>
                <a:spcPts val="1360"/>
              </a:lnSpc>
              <a:buFont typeface="Arial"/>
              <a:buChar char="•"/>
            </a:pPr>
            <a:r>
              <a:rPr lang="ko-KR" altLang="en-US" sz="1000" u="none" strike="noStrike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자바 웹 개발자 양성과정 교육 이수</a:t>
            </a: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172722" lvl="1" indent="-86361" algn="l">
              <a:lnSpc>
                <a:spcPts val="1360"/>
              </a:lnSpc>
              <a:buFont typeface="Arial"/>
              <a:buChar char="•"/>
            </a:pPr>
            <a:endParaRPr lang="en-US" altLang="ko-KR" sz="900" u="none" strike="noStrike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629922" lvl="2" indent="-86361">
              <a:lnSpc>
                <a:spcPts val="1360"/>
              </a:lnSpc>
              <a:buFont typeface="Arial"/>
              <a:buChar char="•"/>
            </a:pPr>
            <a:r>
              <a:rPr lang="ko-KR" altLang="en-US" sz="900" dirty="0"/>
              <a:t>자바 기반 웹 어플리케이션 개발에 필요한 기초부터 실무 프로젝트까지의 과정을 이수</a:t>
            </a:r>
            <a:endParaRPr lang="en-US" altLang="ko-KR" sz="900" dirty="0"/>
          </a:p>
          <a:p>
            <a:pPr marL="629922" lvl="2" indent="-86361">
              <a:lnSpc>
                <a:spcPts val="1360"/>
              </a:lnSpc>
              <a:buFont typeface="Arial"/>
              <a:buChar char="•"/>
            </a:pPr>
            <a:r>
              <a:rPr lang="ko-KR" altLang="en-US" sz="900" dirty="0"/>
              <a:t>주요 커리큘럼</a:t>
            </a:r>
            <a:r>
              <a:rPr lang="en-US" altLang="ko-KR" sz="900" dirty="0"/>
              <a:t>:</a:t>
            </a:r>
            <a:endParaRPr lang="en-US" altLang="ko-KR" sz="900" spc="-16" dirty="0">
              <a:solidFill>
                <a:srgbClr val="202020"/>
              </a:solidFill>
              <a:latin typeface="Source Han Sans KR"/>
              <a:cs typeface="Source Han Sans KR"/>
              <a:sym typeface="Source Han Sans KR"/>
            </a:endParaRPr>
          </a:p>
          <a:p>
            <a:pPr marL="1087122" lvl="3" indent="-86361">
              <a:lnSpc>
                <a:spcPts val="1360"/>
              </a:lnSpc>
              <a:buFont typeface="Arial"/>
              <a:buChar char="•"/>
            </a:pPr>
            <a:r>
              <a:rPr lang="en" altLang="ko-KR" sz="900" dirty="0"/>
              <a:t>Java </a:t>
            </a:r>
            <a:r>
              <a:rPr lang="ko-KR" altLang="en-US" sz="900" dirty="0"/>
              <a:t>기초 및 객체지향 프로그래밍</a:t>
            </a:r>
            <a:endParaRPr lang="en-US" altLang="ko-KR" sz="900" spc="-16" dirty="0">
              <a:solidFill>
                <a:srgbClr val="202020"/>
              </a:solidFill>
              <a:latin typeface="Source Han Sans KR"/>
              <a:cs typeface="Source Han Sans KR"/>
              <a:sym typeface="Source Han Sans KR"/>
            </a:endParaRPr>
          </a:p>
          <a:p>
            <a:pPr marL="1087122" lvl="3" indent="-86361">
              <a:lnSpc>
                <a:spcPts val="1360"/>
              </a:lnSpc>
              <a:buFont typeface="Arial"/>
              <a:buChar char="•"/>
            </a:pPr>
            <a:r>
              <a:rPr lang="en" altLang="ko-KR" sz="900" dirty="0"/>
              <a:t>SP/Servlet </a:t>
            </a:r>
            <a:r>
              <a:rPr lang="ko-KR" altLang="en-US" sz="900" dirty="0"/>
              <a:t>기반 웹 개발</a:t>
            </a:r>
            <a:endParaRPr lang="en-US" altLang="ko-KR" sz="900" dirty="0"/>
          </a:p>
          <a:p>
            <a:pPr marL="1087122" lvl="3" indent="-86361">
              <a:lnSpc>
                <a:spcPts val="1360"/>
              </a:lnSpc>
              <a:buFont typeface="Arial"/>
              <a:buChar char="•"/>
            </a:pPr>
            <a:r>
              <a:rPr lang="en" altLang="ko-KR" sz="900" dirty="0"/>
              <a:t>Spring Framework </a:t>
            </a:r>
            <a:r>
              <a:rPr lang="ko-KR" altLang="en-US" sz="900" dirty="0"/>
              <a:t>기반 </a:t>
            </a:r>
            <a:r>
              <a:rPr lang="en" altLang="ko-KR" sz="900" dirty="0"/>
              <a:t>MVC </a:t>
            </a:r>
            <a:r>
              <a:rPr lang="ko-KR" altLang="en-US" sz="900" dirty="0"/>
              <a:t>구조 설계 및 구현</a:t>
            </a:r>
            <a:endParaRPr lang="en-US" altLang="ko-KR" sz="900" dirty="0"/>
          </a:p>
          <a:p>
            <a:pPr marL="1087122" lvl="3" indent="-86361">
              <a:lnSpc>
                <a:spcPts val="1360"/>
              </a:lnSpc>
              <a:buFont typeface="Arial"/>
              <a:buChar char="•"/>
            </a:pPr>
            <a:r>
              <a:rPr lang="en" altLang="ko-KR" sz="900" dirty="0"/>
              <a:t>Oracle DB </a:t>
            </a:r>
            <a:r>
              <a:rPr lang="ko-KR" altLang="en-US" sz="900" dirty="0"/>
              <a:t>연동 및 </a:t>
            </a:r>
            <a:r>
              <a:rPr lang="en" altLang="ko-KR" sz="900" dirty="0"/>
              <a:t>SQL </a:t>
            </a:r>
            <a:r>
              <a:rPr lang="ko-KR" altLang="en-US" sz="900" dirty="0"/>
              <a:t>활용</a:t>
            </a:r>
          </a:p>
          <a:p>
            <a:pPr marL="1087122" lvl="3" indent="-86361">
              <a:lnSpc>
                <a:spcPts val="1360"/>
              </a:lnSpc>
              <a:buFont typeface="Arial"/>
              <a:buChar char="•"/>
            </a:pPr>
            <a:r>
              <a:rPr lang="ko-KR" altLang="en-US" sz="900" dirty="0"/>
              <a:t>팀 프로젝트를 통한 웹 서비스 기획</a:t>
            </a:r>
            <a:r>
              <a:rPr lang="en-US" altLang="ko-KR" sz="900" dirty="0"/>
              <a:t>, </a:t>
            </a:r>
            <a:r>
              <a:rPr lang="ko-KR" altLang="en-US" sz="900" dirty="0"/>
              <a:t>설계</a:t>
            </a:r>
            <a:r>
              <a:rPr lang="en-US" altLang="ko-KR" sz="900" dirty="0"/>
              <a:t>, </a:t>
            </a:r>
            <a:r>
              <a:rPr lang="ko-KR" altLang="en-US" sz="900" dirty="0"/>
              <a:t>개발 및 배포 경험</a:t>
            </a:r>
            <a:endParaRPr lang="en-US" altLang="ko-KR" sz="900" spc="-16" dirty="0">
              <a:solidFill>
                <a:srgbClr val="202020"/>
              </a:solidFill>
              <a:latin typeface="Source Han Sans KR"/>
              <a:cs typeface="Source Han Sans KR"/>
              <a:sym typeface="Source Han Sans KR"/>
            </a:endParaRPr>
          </a:p>
          <a:p>
            <a:pPr marL="1087122" lvl="3" indent="-86361">
              <a:lnSpc>
                <a:spcPts val="1360"/>
              </a:lnSpc>
              <a:buFont typeface="Arial"/>
              <a:buChar char="•"/>
            </a:pPr>
            <a:endParaRPr lang="en-US" altLang="ko-KR" sz="800" dirty="0"/>
          </a:p>
        </p:txBody>
      </p:sp>
      <p:sp>
        <p:nvSpPr>
          <p:cNvPr id="16" name="TextBox 58">
            <a:extLst>
              <a:ext uri="{FF2B5EF4-FFF2-40B4-BE49-F238E27FC236}">
                <a16:creationId xmlns:a16="http://schemas.microsoft.com/office/drawing/2014/main" id="{1D0E8577-6FAC-E6D2-D75F-89B2E88DF9D7}"/>
              </a:ext>
            </a:extLst>
          </p:cNvPr>
          <p:cNvSpPr txBox="1"/>
          <p:nvPr/>
        </p:nvSpPr>
        <p:spPr>
          <a:xfrm>
            <a:off x="4563993" y="5558889"/>
            <a:ext cx="2068887" cy="15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52"/>
              </a:lnSpc>
            </a:pPr>
            <a:r>
              <a:rPr lang="en-US" sz="1000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20</a:t>
            </a:r>
            <a:r>
              <a:rPr lang="en-US" altLang="ko-KR" sz="1000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18</a:t>
            </a:r>
            <a:r>
              <a:rPr lang="en-US" sz="1000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년 </a:t>
            </a:r>
            <a:r>
              <a:rPr lang="en-US" altLang="ko-KR" sz="1000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06</a:t>
            </a:r>
            <a:r>
              <a:rPr lang="en-US" sz="1000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월 - 20</a:t>
            </a:r>
            <a:r>
              <a:rPr lang="en-US" altLang="ko-KR" sz="1000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18</a:t>
            </a:r>
            <a:r>
              <a:rPr lang="en-US" sz="1000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년 </a:t>
            </a:r>
            <a:r>
              <a:rPr lang="en-US" altLang="ko-KR" sz="1000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11</a:t>
            </a:r>
            <a:r>
              <a:rPr lang="en-US" sz="1000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월 / </a:t>
            </a:r>
            <a:r>
              <a:rPr lang="en-US" altLang="ko-KR" sz="1000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6</a:t>
            </a:r>
            <a:r>
              <a:rPr lang="en-US" sz="1000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개월</a:t>
            </a:r>
          </a:p>
        </p:txBody>
      </p:sp>
      <p:sp>
        <p:nvSpPr>
          <p:cNvPr id="17" name="AutoShape 11">
            <a:extLst>
              <a:ext uri="{FF2B5EF4-FFF2-40B4-BE49-F238E27FC236}">
                <a16:creationId xmlns:a16="http://schemas.microsoft.com/office/drawing/2014/main" id="{BD08B7F6-C9B2-8342-1541-FCD396C6F3F9}"/>
              </a:ext>
            </a:extLst>
          </p:cNvPr>
          <p:cNvSpPr/>
          <p:nvPr/>
        </p:nvSpPr>
        <p:spPr>
          <a:xfrm flipV="1">
            <a:off x="609284" y="8462797"/>
            <a:ext cx="6048000" cy="0"/>
          </a:xfrm>
          <a:prstGeom prst="line">
            <a:avLst/>
          </a:prstGeom>
          <a:ln w="19050" cap="flat">
            <a:solidFill>
              <a:srgbClr val="2E2D2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AutoShape 12">
            <a:extLst>
              <a:ext uri="{FF2B5EF4-FFF2-40B4-BE49-F238E27FC236}">
                <a16:creationId xmlns:a16="http://schemas.microsoft.com/office/drawing/2014/main" id="{18671C6D-19DF-8AB8-3348-6250E17A85EC}"/>
              </a:ext>
            </a:extLst>
          </p:cNvPr>
          <p:cNvSpPr/>
          <p:nvPr/>
        </p:nvSpPr>
        <p:spPr>
          <a:xfrm>
            <a:off x="607534" y="9406905"/>
            <a:ext cx="6048000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39">
            <a:extLst>
              <a:ext uri="{FF2B5EF4-FFF2-40B4-BE49-F238E27FC236}">
                <a16:creationId xmlns:a16="http://schemas.microsoft.com/office/drawing/2014/main" id="{059B715A-AFAA-CBA6-D66D-7E596BF50FC5}"/>
              </a:ext>
            </a:extLst>
          </p:cNvPr>
          <p:cNvSpPr txBox="1"/>
          <p:nvPr/>
        </p:nvSpPr>
        <p:spPr>
          <a:xfrm>
            <a:off x="597488" y="8103546"/>
            <a:ext cx="1905480" cy="216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1"/>
              </a:lnSpc>
            </a:pPr>
            <a:r>
              <a:rPr lang="ko-KR" altLang="en-US" sz="1223" b="1" dirty="0">
                <a:solidFill>
                  <a:srgbClr val="202020"/>
                </a:solidFill>
                <a:latin typeface="+mj-ea"/>
                <a:ea typeface="+mj-ea"/>
                <a:cs typeface="Tlab 판테온"/>
                <a:sym typeface="Tlab 판테온"/>
              </a:rPr>
              <a:t>자격증</a:t>
            </a:r>
            <a:endParaRPr lang="en-US" sz="1223" b="1" dirty="0">
              <a:solidFill>
                <a:srgbClr val="202020"/>
              </a:solidFill>
              <a:latin typeface="+mj-ea"/>
              <a:ea typeface="+mj-ea"/>
              <a:cs typeface="Tlab 판테온"/>
              <a:sym typeface="Tlab 판테온"/>
            </a:endParaRPr>
          </a:p>
        </p:txBody>
      </p:sp>
      <p:sp>
        <p:nvSpPr>
          <p:cNvPr id="20" name="TextBox 52">
            <a:extLst>
              <a:ext uri="{FF2B5EF4-FFF2-40B4-BE49-F238E27FC236}">
                <a16:creationId xmlns:a16="http://schemas.microsoft.com/office/drawing/2014/main" id="{DD74978C-4057-9A9A-3BD2-70D95BE8E237}"/>
              </a:ext>
            </a:extLst>
          </p:cNvPr>
          <p:cNvSpPr txBox="1"/>
          <p:nvPr/>
        </p:nvSpPr>
        <p:spPr>
          <a:xfrm>
            <a:off x="704833" y="8822049"/>
            <a:ext cx="3619861" cy="190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84"/>
              </a:lnSpc>
            </a:pPr>
            <a:r>
              <a:rPr lang="ko-KR" altLang="en-US" sz="1100" b="1" dirty="0">
                <a:solidFill>
                  <a:srgbClr val="20202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정보처리기사</a:t>
            </a:r>
            <a:endParaRPr lang="en-US" sz="1100" b="1" dirty="0">
              <a:solidFill>
                <a:srgbClr val="20202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22" name="TextBox 58">
            <a:extLst>
              <a:ext uri="{FF2B5EF4-FFF2-40B4-BE49-F238E27FC236}">
                <a16:creationId xmlns:a16="http://schemas.microsoft.com/office/drawing/2014/main" id="{E78B43FE-88D9-2807-7456-5572295188DC}"/>
              </a:ext>
            </a:extLst>
          </p:cNvPr>
          <p:cNvSpPr txBox="1"/>
          <p:nvPr/>
        </p:nvSpPr>
        <p:spPr>
          <a:xfrm>
            <a:off x="4610647" y="8828853"/>
            <a:ext cx="2068887" cy="15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52"/>
              </a:lnSpc>
            </a:pPr>
            <a:r>
              <a:rPr lang="en-US" altLang="ko-KR" sz="1000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2019.11.22</a:t>
            </a:r>
            <a:endParaRPr lang="en-US" sz="1000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E134D2-4E89-DB63-0372-2392D87BABE9}"/>
              </a:ext>
            </a:extLst>
          </p:cNvPr>
          <p:cNvSpPr txBox="1"/>
          <p:nvPr/>
        </p:nvSpPr>
        <p:spPr>
          <a:xfrm>
            <a:off x="662295" y="3404623"/>
            <a:ext cx="134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atin typeface="+mn-ea"/>
              </a:rPr>
              <a:t>Language</a:t>
            </a:r>
            <a:endParaRPr kumimoji="1" lang="ko-KR" altLang="en-US" sz="12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774F73-05F9-F720-3AE8-75DD475AC569}"/>
              </a:ext>
            </a:extLst>
          </p:cNvPr>
          <p:cNvSpPr txBox="1"/>
          <p:nvPr/>
        </p:nvSpPr>
        <p:spPr>
          <a:xfrm>
            <a:off x="4117756" y="3393167"/>
            <a:ext cx="134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atin typeface="+mn-ea"/>
              </a:rPr>
              <a:t>Framework</a:t>
            </a:r>
            <a:endParaRPr kumimoji="1" lang="ko-KR" altLang="en-US" sz="1200" b="1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0A207-11C0-F5F7-027E-6B3AE58DE212}"/>
              </a:ext>
            </a:extLst>
          </p:cNvPr>
          <p:cNvSpPr txBox="1"/>
          <p:nvPr/>
        </p:nvSpPr>
        <p:spPr>
          <a:xfrm>
            <a:off x="1444566" y="3868183"/>
            <a:ext cx="1423800" cy="24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err="1">
                <a:latin typeface="+mn-ea"/>
              </a:rPr>
              <a:t>Javascript</a:t>
            </a:r>
            <a:r>
              <a:rPr kumimoji="1" lang="en-US" altLang="ko-KR" sz="1000" dirty="0">
                <a:latin typeface="+mn-ea"/>
              </a:rPr>
              <a:t>, Typescript,</a:t>
            </a:r>
            <a:endParaRPr kumimoji="1" lang="ko-KR" altLang="en-US" sz="10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5B8B3-B056-2099-76D4-89FC9C61359D}"/>
              </a:ext>
            </a:extLst>
          </p:cNvPr>
          <p:cNvSpPr txBox="1"/>
          <p:nvPr/>
        </p:nvSpPr>
        <p:spPr>
          <a:xfrm>
            <a:off x="4070834" y="3856659"/>
            <a:ext cx="28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latin typeface="+mn-ea"/>
              </a:rPr>
              <a:t>React, </a:t>
            </a:r>
            <a:r>
              <a:rPr kumimoji="1" lang="en-US" altLang="ko-KR" sz="1000" dirty="0" err="1">
                <a:latin typeface="+mn-ea"/>
              </a:rPr>
              <a:t>Next.JS</a:t>
            </a:r>
            <a:r>
              <a:rPr kumimoji="1" lang="en-US" altLang="ko-KR" sz="1000" dirty="0">
                <a:latin typeface="+mn-ea"/>
              </a:rPr>
              <a:t>, </a:t>
            </a:r>
            <a:r>
              <a:rPr kumimoji="1" lang="en-US" altLang="ko-KR" sz="1000" dirty="0" err="1">
                <a:latin typeface="+mn-ea"/>
              </a:rPr>
              <a:t>ReactQuery</a:t>
            </a:r>
            <a:r>
              <a:rPr kumimoji="1" lang="en-US" altLang="ko-KR" sz="1000" dirty="0">
                <a:latin typeface="+mn-ea"/>
              </a:rPr>
              <a:t>, Redux, </a:t>
            </a:r>
            <a:r>
              <a:rPr kumimoji="1" lang="en-US" altLang="ko-KR" sz="1000" dirty="0" err="1">
                <a:latin typeface="+mn-ea"/>
              </a:rPr>
              <a:t>Zustand</a:t>
            </a:r>
            <a:r>
              <a:rPr kumimoji="1" lang="en-US" altLang="ko-KR" sz="1000" dirty="0">
                <a:latin typeface="+mn-ea"/>
              </a:rPr>
              <a:t> </a:t>
            </a:r>
            <a:endParaRPr kumimoji="1" lang="ko-KR" altLang="en-US" sz="10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B275D-05BB-1768-5171-18BE4BA0BC27}"/>
              </a:ext>
            </a:extLst>
          </p:cNvPr>
          <p:cNvSpPr txBox="1"/>
          <p:nvPr/>
        </p:nvSpPr>
        <p:spPr>
          <a:xfrm>
            <a:off x="471923" y="3864131"/>
            <a:ext cx="864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>
                <a:latin typeface="+mn-ea"/>
              </a:rPr>
              <a:t>FrontEnd</a:t>
            </a:r>
            <a:r>
              <a:rPr kumimoji="1" lang="en-US" altLang="ko-KR" sz="1000" b="1" dirty="0">
                <a:latin typeface="+mn-ea"/>
              </a:rPr>
              <a:t> :</a:t>
            </a:r>
            <a:endParaRPr kumimoji="1" lang="ko-KR" altLang="en-US" sz="1000" b="1" dirty="0">
              <a:latin typeface="+mn-ea"/>
            </a:endParaRPr>
          </a:p>
        </p:txBody>
      </p:sp>
      <p:sp>
        <p:nvSpPr>
          <p:cNvPr id="34" name="AutoShape 14">
            <a:extLst>
              <a:ext uri="{FF2B5EF4-FFF2-40B4-BE49-F238E27FC236}">
                <a16:creationId xmlns:a16="http://schemas.microsoft.com/office/drawing/2014/main" id="{C7EF61D7-C988-1DCC-E591-3F8BC4D932F5}"/>
              </a:ext>
            </a:extLst>
          </p:cNvPr>
          <p:cNvSpPr/>
          <p:nvPr/>
        </p:nvSpPr>
        <p:spPr>
          <a:xfrm>
            <a:off x="555004" y="1291926"/>
            <a:ext cx="637109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36" name="TextBox 41">
            <a:extLst>
              <a:ext uri="{FF2B5EF4-FFF2-40B4-BE49-F238E27FC236}">
                <a16:creationId xmlns:a16="http://schemas.microsoft.com/office/drawing/2014/main" id="{E3D9B861-83A9-5691-8D9C-7FAA6131E84A}"/>
              </a:ext>
            </a:extLst>
          </p:cNvPr>
          <p:cNvSpPr txBox="1"/>
          <p:nvPr/>
        </p:nvSpPr>
        <p:spPr>
          <a:xfrm>
            <a:off x="555004" y="957612"/>
            <a:ext cx="1165399" cy="208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61"/>
              </a:lnSpc>
              <a:spcBef>
                <a:spcPct val="0"/>
              </a:spcBef>
            </a:pPr>
            <a:r>
              <a:rPr lang="ko-KR" altLang="en-US" sz="1223" dirty="0">
                <a:solidFill>
                  <a:srgbClr val="202020"/>
                </a:solidFill>
                <a:latin typeface="+mn-ea"/>
                <a:cs typeface="Tlab 판테온"/>
                <a:sym typeface="Tlab 판테온"/>
              </a:rPr>
              <a:t>학력</a:t>
            </a:r>
            <a:endParaRPr lang="en-US" sz="1223" u="none" strike="noStrike" dirty="0">
              <a:solidFill>
                <a:srgbClr val="202020"/>
              </a:solidFill>
              <a:latin typeface="+mn-ea"/>
              <a:cs typeface="Tlab 판테온"/>
              <a:sym typeface="Tlab 판테온"/>
            </a:endParaRP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2196F606-7DB4-14D1-F8E8-D667B74111BC}"/>
              </a:ext>
            </a:extLst>
          </p:cNvPr>
          <p:cNvSpPr txBox="1"/>
          <p:nvPr/>
        </p:nvSpPr>
        <p:spPr>
          <a:xfrm>
            <a:off x="555003" y="1386268"/>
            <a:ext cx="2749879" cy="211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99"/>
              </a:lnSpc>
            </a:pPr>
            <a:r>
              <a:rPr lang="ko-KR" altLang="en-US" sz="999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한양대학교 공학대학원</a:t>
            </a:r>
            <a:r>
              <a:rPr lang="en-US" sz="999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 </a:t>
            </a:r>
            <a:r>
              <a:rPr lang="ko-KR" altLang="en-US" sz="999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전기전자 컴퓨터공학과</a:t>
            </a:r>
            <a:endParaRPr lang="en-US" sz="999" b="1" dirty="0">
              <a:solidFill>
                <a:srgbClr val="20202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38" name="TextBox 47">
            <a:extLst>
              <a:ext uri="{FF2B5EF4-FFF2-40B4-BE49-F238E27FC236}">
                <a16:creationId xmlns:a16="http://schemas.microsoft.com/office/drawing/2014/main" id="{AF1F512E-72AA-80AF-A575-FE9E3BAB916C}"/>
              </a:ext>
            </a:extLst>
          </p:cNvPr>
          <p:cNvSpPr txBox="1"/>
          <p:nvPr/>
        </p:nvSpPr>
        <p:spPr>
          <a:xfrm>
            <a:off x="568108" y="1839227"/>
            <a:ext cx="2068197" cy="21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9"/>
              </a:lnSpc>
            </a:pPr>
            <a:r>
              <a:rPr lang="ko-KR" altLang="en-US" sz="999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한국방송통신</a:t>
            </a:r>
            <a:r>
              <a:rPr lang="en-US" sz="999" b="1" dirty="0" err="1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대학교</a:t>
            </a:r>
            <a:endParaRPr lang="en-US" sz="999" b="1" dirty="0">
              <a:solidFill>
                <a:srgbClr val="20202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41" name="TextBox 49">
            <a:extLst>
              <a:ext uri="{FF2B5EF4-FFF2-40B4-BE49-F238E27FC236}">
                <a16:creationId xmlns:a16="http://schemas.microsoft.com/office/drawing/2014/main" id="{2376638D-8729-8741-66D9-5A5569D01402}"/>
              </a:ext>
            </a:extLst>
          </p:cNvPr>
          <p:cNvSpPr txBox="1"/>
          <p:nvPr/>
        </p:nvSpPr>
        <p:spPr>
          <a:xfrm>
            <a:off x="4845051" y="1417412"/>
            <a:ext cx="1995338" cy="169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20"/>
              </a:lnSpc>
            </a:pPr>
            <a:r>
              <a:rPr lang="ko-KR" altLang="en-US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컴퓨터 공학 </a:t>
            </a:r>
            <a:r>
              <a:rPr lang="en-US" sz="9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전공</a:t>
            </a:r>
            <a:r>
              <a:rPr lang="en-US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∙</a:t>
            </a:r>
            <a:r>
              <a:rPr lang="ko-KR" altLang="en-US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 </a:t>
            </a: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[2021.03</a:t>
            </a:r>
            <a:r>
              <a:rPr lang="ko-KR" altLang="en-US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~</a:t>
            </a:r>
            <a:r>
              <a:rPr lang="ko-KR" altLang="en-US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2023.08]</a:t>
            </a:r>
            <a:endParaRPr lang="en-US" sz="9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43" name="TextBox 50">
            <a:extLst>
              <a:ext uri="{FF2B5EF4-FFF2-40B4-BE49-F238E27FC236}">
                <a16:creationId xmlns:a16="http://schemas.microsoft.com/office/drawing/2014/main" id="{A8F4038C-DBD7-2F1B-6EF1-25A123A5BF22}"/>
              </a:ext>
            </a:extLst>
          </p:cNvPr>
          <p:cNvSpPr txBox="1"/>
          <p:nvPr/>
        </p:nvSpPr>
        <p:spPr>
          <a:xfrm>
            <a:off x="5107123" y="1907547"/>
            <a:ext cx="1924725" cy="17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0"/>
              </a:lnSpc>
            </a:pPr>
            <a:r>
              <a:rPr lang="ko-KR" altLang="en-US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무역학과 </a:t>
            </a:r>
            <a:r>
              <a:rPr lang="en-US" sz="9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전공</a:t>
            </a:r>
            <a:r>
              <a:rPr lang="en-US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∙</a:t>
            </a:r>
            <a:r>
              <a:rPr lang="ko-KR" altLang="en-US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[2017.09</a:t>
            </a:r>
            <a:r>
              <a:rPr lang="ko-KR" altLang="en-US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~</a:t>
            </a:r>
            <a:r>
              <a:rPr lang="ko-KR" altLang="en-US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2020.02]</a:t>
            </a:r>
            <a:endParaRPr lang="en-US" sz="9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44" name="TextBox 47">
            <a:extLst>
              <a:ext uri="{FF2B5EF4-FFF2-40B4-BE49-F238E27FC236}">
                <a16:creationId xmlns:a16="http://schemas.microsoft.com/office/drawing/2014/main" id="{8A5C3EFE-1248-4FE1-C2C6-6E4709F0D96E}"/>
              </a:ext>
            </a:extLst>
          </p:cNvPr>
          <p:cNvSpPr txBox="1"/>
          <p:nvPr/>
        </p:nvSpPr>
        <p:spPr>
          <a:xfrm>
            <a:off x="555003" y="2265845"/>
            <a:ext cx="2068197" cy="21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9"/>
              </a:lnSpc>
            </a:pPr>
            <a:r>
              <a:rPr lang="ko-KR" altLang="en-US" sz="999" b="1" dirty="0">
                <a:solidFill>
                  <a:srgbClr val="202020"/>
                </a:solidFill>
                <a:latin typeface="+mn-ea"/>
                <a:cs typeface="Source Han Sans KR Bold"/>
                <a:sym typeface="Source Han Sans KR Bold"/>
              </a:rPr>
              <a:t>신구대학교</a:t>
            </a:r>
            <a:endParaRPr lang="en-US" sz="999" b="1" dirty="0">
              <a:solidFill>
                <a:srgbClr val="20202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46" name="TextBox 50">
            <a:extLst>
              <a:ext uri="{FF2B5EF4-FFF2-40B4-BE49-F238E27FC236}">
                <a16:creationId xmlns:a16="http://schemas.microsoft.com/office/drawing/2014/main" id="{5B117BA9-5D64-D5F5-BD8A-677B08B86D43}"/>
              </a:ext>
            </a:extLst>
          </p:cNvPr>
          <p:cNvSpPr txBox="1"/>
          <p:nvPr/>
        </p:nvSpPr>
        <p:spPr>
          <a:xfrm>
            <a:off x="4725103" y="2364421"/>
            <a:ext cx="2276394" cy="169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20"/>
              </a:lnSpc>
            </a:pPr>
            <a:r>
              <a:rPr lang="ko-KR" altLang="en-US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글로벌경영학과 </a:t>
            </a:r>
            <a:r>
              <a:rPr lang="en-US" sz="9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전공</a:t>
            </a:r>
            <a:r>
              <a:rPr lang="en-US" sz="9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∙ [2014.03 ~ 2016.09</a:t>
            </a:r>
            <a:r>
              <a:rPr lang="en-US" sz="8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3008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2D629-346D-707E-9953-10AABD077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859E1D22-CEC5-5F48-302F-49B80AB4BFC9}"/>
              </a:ext>
            </a:extLst>
          </p:cNvPr>
          <p:cNvSpPr/>
          <p:nvPr/>
        </p:nvSpPr>
        <p:spPr>
          <a:xfrm>
            <a:off x="278906" y="760762"/>
            <a:ext cx="7002188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C245EED2-61A2-FA46-6D82-FFFFA29D53C4}"/>
              </a:ext>
            </a:extLst>
          </p:cNvPr>
          <p:cNvSpPr/>
          <p:nvPr/>
        </p:nvSpPr>
        <p:spPr>
          <a:xfrm>
            <a:off x="739317" y="10071100"/>
            <a:ext cx="6048000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8169ACF4-1BB6-2861-E1BE-9C911C1FD3E3}"/>
              </a:ext>
            </a:extLst>
          </p:cNvPr>
          <p:cNvSpPr txBox="1"/>
          <p:nvPr/>
        </p:nvSpPr>
        <p:spPr>
          <a:xfrm>
            <a:off x="536468" y="456705"/>
            <a:ext cx="3435006" cy="15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9"/>
              </a:lnSpc>
            </a:pPr>
            <a:r>
              <a:rPr lang="en-US" sz="1000" b="1" dirty="0">
                <a:solidFill>
                  <a:srgbClr val="20202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oppins Semi-Bold"/>
                <a:sym typeface="Poppins Semi-Bold"/>
              </a:rPr>
              <a:t>A Career Description </a:t>
            </a:r>
            <a:r>
              <a:rPr lang="en-US" altLang="ko-KR" sz="1000" b="1" dirty="0">
                <a:solidFill>
                  <a:srgbClr val="20202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oppins Semi-Bold"/>
                <a:sym typeface="Poppins Semi-Bold"/>
              </a:rPr>
              <a:t>(</a:t>
            </a:r>
            <a:r>
              <a:rPr lang="ko-KR" altLang="en-US" sz="1000" b="1" dirty="0">
                <a:solidFill>
                  <a:srgbClr val="20202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oppins Semi-Bold"/>
                <a:sym typeface="Poppins Semi-Bold"/>
              </a:rPr>
              <a:t>경력기술서</a:t>
            </a:r>
            <a:r>
              <a:rPr lang="en-US" altLang="ko-KR" sz="1000" b="1" dirty="0">
                <a:solidFill>
                  <a:srgbClr val="20202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oppins Semi-Bold"/>
                <a:sym typeface="Poppins Semi-Bold"/>
              </a:rPr>
              <a:t>)</a:t>
            </a:r>
            <a:r>
              <a:rPr lang="en-US" sz="1000" b="1" dirty="0">
                <a:solidFill>
                  <a:srgbClr val="20202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oppins Semi-Bold"/>
                <a:sym typeface="Poppins Semi-Bold"/>
              </a:rPr>
              <a:t> 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4CCD0934-0DD8-0B6A-2C2D-9A3497C73A27}"/>
              </a:ext>
            </a:extLst>
          </p:cNvPr>
          <p:cNvSpPr txBox="1"/>
          <p:nvPr/>
        </p:nvSpPr>
        <p:spPr>
          <a:xfrm>
            <a:off x="606297" y="1187177"/>
            <a:ext cx="3619861" cy="190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84"/>
              </a:lnSpc>
            </a:pPr>
            <a:r>
              <a:rPr lang="ko-KR" altLang="en-US" sz="1100" b="1" dirty="0" err="1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폴라리스</a:t>
            </a:r>
            <a:r>
              <a:rPr lang="ko-KR" altLang="en-US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</a:t>
            </a:r>
            <a:r>
              <a:rPr lang="ko-KR" altLang="en-US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기업부설연구소 </a:t>
            </a:r>
            <a:r>
              <a:rPr lang="en-US" altLang="ko-KR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</a:t>
            </a:r>
            <a:r>
              <a:rPr lang="ko-KR" altLang="en-US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</a:t>
            </a:r>
            <a:r>
              <a:rPr lang="en-US" altLang="ko-KR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]</a:t>
            </a:r>
            <a:r>
              <a:rPr lang="ko-KR" altLang="en-US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ko-KR" altLang="en-US" sz="1100" b="1" dirty="0" err="1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프론트엔드</a:t>
            </a:r>
            <a:r>
              <a:rPr lang="ko-KR" altLang="en-US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개발자</a:t>
            </a:r>
            <a:endParaRPr lang="en-US" sz="1100" b="1" dirty="0">
              <a:solidFill>
                <a:srgbClr val="20202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B6BD7A05-9CFE-1FC5-74A5-4ECF5D708168}"/>
              </a:ext>
            </a:extLst>
          </p:cNvPr>
          <p:cNvSpPr txBox="1"/>
          <p:nvPr/>
        </p:nvSpPr>
        <p:spPr>
          <a:xfrm>
            <a:off x="4813030" y="1224604"/>
            <a:ext cx="2068887" cy="142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52"/>
              </a:lnSpc>
            </a:pPr>
            <a:r>
              <a:rPr lang="en-US" sz="800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</a:t>
            </a:r>
            <a:r>
              <a:rPr lang="en-US" altLang="ko-KR" sz="800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</a:t>
            </a:r>
            <a:r>
              <a:rPr lang="en-US" sz="800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년 </a:t>
            </a:r>
            <a:r>
              <a:rPr lang="en-US" altLang="ko-KR" sz="800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07</a:t>
            </a:r>
            <a:r>
              <a:rPr lang="en-US" sz="800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월 - 202</a:t>
            </a:r>
            <a:r>
              <a:rPr lang="en-US" altLang="ko-KR" sz="800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</a:t>
            </a:r>
            <a:r>
              <a:rPr lang="en-US" sz="800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년 </a:t>
            </a:r>
            <a:r>
              <a:rPr lang="en-US" altLang="ko-KR" sz="800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r>
              <a:rPr lang="en-US" sz="800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월 / </a:t>
            </a:r>
            <a:r>
              <a:rPr lang="en-US" altLang="ko-KR" sz="800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8</a:t>
            </a:r>
            <a:r>
              <a:rPr lang="en-US" sz="800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C6084D-D350-3D26-43BE-2BB116A1C769}"/>
              </a:ext>
            </a:extLst>
          </p:cNvPr>
          <p:cNvSpPr txBox="1"/>
          <p:nvPr/>
        </p:nvSpPr>
        <p:spPr>
          <a:xfrm>
            <a:off x="303478" y="1632189"/>
            <a:ext cx="555674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361" lvl="1" algn="l">
              <a:lnSpc>
                <a:spcPts val="1360"/>
              </a:lnSpc>
            </a:pPr>
            <a:r>
              <a:rPr lang="ko-KR" altLang="en-US" sz="1200" b="1" spc="-16" dirty="0" err="1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경동나비엔</a:t>
            </a: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 홈페이지 </a:t>
            </a:r>
            <a:r>
              <a:rPr lang="en-US" altLang="ko-KR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AI</a:t>
            </a: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 </a:t>
            </a:r>
            <a:r>
              <a:rPr lang="ko-KR" altLang="en-US" sz="1200" b="1" spc="-16" dirty="0" err="1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챗봇</a:t>
            </a: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 구축 프로젝트 </a:t>
            </a:r>
            <a:r>
              <a:rPr lang="en-US" altLang="ko-KR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(2024.08</a:t>
            </a: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 </a:t>
            </a:r>
            <a:r>
              <a:rPr lang="en-US" altLang="ko-KR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~</a:t>
            </a: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 </a:t>
            </a:r>
            <a:r>
              <a:rPr lang="en-US" altLang="ko-KR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2024.12)</a:t>
            </a: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 </a:t>
            </a:r>
            <a:r>
              <a:rPr lang="en-US" altLang="ko-KR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[5</a:t>
            </a: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개월</a:t>
            </a:r>
            <a:r>
              <a:rPr lang="en-US" altLang="ko-KR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2D61C-AFB8-C97C-DB63-DFF503EC78E2}"/>
              </a:ext>
            </a:extLst>
          </p:cNvPr>
          <p:cNvSpPr txBox="1"/>
          <p:nvPr/>
        </p:nvSpPr>
        <p:spPr>
          <a:xfrm>
            <a:off x="418518" y="2162446"/>
            <a:ext cx="67981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프로젝트 개요</a:t>
            </a:r>
            <a:endParaRPr lang="en-US" altLang="ko-KR" sz="1200" b="1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본 프로젝트에서는 </a:t>
            </a:r>
            <a:r>
              <a:rPr lang="ko-KR" altLang="en-US" sz="10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경동나비엔의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기존 고객지원 시스템을 개선하여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,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0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챗봇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기반의 직관적이고 효율적인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A/S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상담 접수가 가능한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AI </a:t>
            </a:r>
            <a:r>
              <a:rPr lang="ko-KR" altLang="en-US" sz="10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챗봇을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구축하는 프로젝트 였습니다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. </a:t>
            </a:r>
          </a:p>
          <a:p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RAG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기반의 </a:t>
            </a:r>
            <a:r>
              <a:rPr lang="ko-KR" altLang="en-US" sz="10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챗봇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메인 서비스는 </a:t>
            </a:r>
            <a:r>
              <a:rPr lang="ko-KR" altLang="en-US" sz="10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포지큐브에서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담당하여 구성하였으며 </a:t>
            </a:r>
            <a:r>
              <a:rPr lang="ko-KR" altLang="en-US" sz="10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폴라리스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AI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에서는 프론트 전체 부분을 담당하여 </a:t>
            </a:r>
            <a:r>
              <a:rPr lang="ko-KR" altLang="en-US" sz="10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경동나비엔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사용자 환경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UI 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맞게 커스터마이징 하여 수정하였습니다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.</a:t>
            </a:r>
          </a:p>
          <a:p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본 프로젝트에서는 고객과의 대화를 통해 필요한 서비스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(A/S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접수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,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조회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,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제품 구매 상담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)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을 파악하고 </a:t>
            </a:r>
            <a:r>
              <a:rPr lang="ko-KR" altLang="en-US" sz="10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챗봇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화면에서 별도 브라우저 창을 통해 연동된 고객지원 화면을 제공하는 방식으로 개발되었습니다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.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endParaRPr kumimoji="1"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C56BF5-9CA3-97A6-DC4B-7537F407FEF5}"/>
              </a:ext>
            </a:extLst>
          </p:cNvPr>
          <p:cNvSpPr txBox="1"/>
          <p:nvPr/>
        </p:nvSpPr>
        <p:spPr>
          <a:xfrm>
            <a:off x="418518" y="4196493"/>
            <a:ext cx="6798152" cy="255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사용기술</a:t>
            </a:r>
            <a:endParaRPr lang="en-US" altLang="ko-KR" sz="1200" b="1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86361" lvl="1" algn="l">
              <a:lnSpc>
                <a:spcPts val="1360"/>
              </a:lnSpc>
            </a:pPr>
            <a:r>
              <a:rPr lang="en-US" altLang="ko-KR" sz="1000" b="1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FRONTEND</a:t>
            </a:r>
          </a:p>
          <a:p>
            <a:pPr marL="86361" lvl="1" algn="l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언어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Typescript </a:t>
            </a: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프레임워크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Next.js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(React)</a:t>
            </a: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API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통신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Axios</a:t>
            </a:r>
          </a:p>
          <a:p>
            <a:pPr marL="86361" lvl="1" algn="l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6361" lvl="1" algn="l">
              <a:lnSpc>
                <a:spcPts val="1360"/>
              </a:lnSpc>
            </a:pPr>
            <a:r>
              <a:rPr lang="en-US" altLang="ko-KR" sz="1000" b="1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BACKEND</a:t>
            </a:r>
          </a:p>
          <a:p>
            <a:pPr marL="86361" lvl="1" algn="l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언어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Python</a:t>
            </a: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프레임워크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FastAPI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역할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고객지원 화면과 </a:t>
            </a:r>
            <a:r>
              <a:rPr lang="ko-KR" altLang="en-US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경동나비엔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서버간의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데이터 통신을 위해 중간 통신 역할을 하는 미들웨어 프록시 서버 구축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kumimoji="1"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4F5365-C334-595D-89F8-4C54FABD3A73}"/>
              </a:ext>
            </a:extLst>
          </p:cNvPr>
          <p:cNvSpPr txBox="1"/>
          <p:nvPr/>
        </p:nvSpPr>
        <p:spPr>
          <a:xfrm>
            <a:off x="418518" y="7023100"/>
            <a:ext cx="6798152" cy="2040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주요 역할 및 성과</a:t>
            </a:r>
            <a:endParaRPr lang="en-US" altLang="ko-KR" sz="1200" b="1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ROBI-G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챗봇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메인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UI 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및 고객지원 서비스 연동화면 개발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altLang="ko-KR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Next.JS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기반 </a:t>
            </a:r>
            <a:r>
              <a:rPr lang="ko-KR" altLang="en-US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챗봇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UI 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및 채팅 인터페이스 구성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인증 및 고객지원 관련 서비스 화면 개발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(A/S 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접수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조회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제품 구매상담 등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챗봇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내에서 버튼 클릭 시 새 브라우저 창을 열어 별도 고객지원 화면 제공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57811" lvl="1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57811" lvl="1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altLang="ko-KR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FastAPI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기반 미들웨어 서버 개발</a:t>
            </a:r>
            <a:endParaRPr kumimoji="1"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챗봇에서</a:t>
            </a:r>
            <a:r>
              <a:rPr kumimoji="1"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전달된 사용자 인증 정보를 통해 별도 팝업창에서도 동일한 사용자로 인증 처리</a:t>
            </a:r>
            <a:endParaRPr kumimoji="1"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경동나비엔</a:t>
            </a:r>
            <a:r>
              <a:rPr kumimoji="1"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kumimoji="1"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REST API </a:t>
            </a:r>
            <a:r>
              <a:rPr kumimoji="1"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명세에 맞춰 고객지원 관련 데이터</a:t>
            </a:r>
            <a:r>
              <a:rPr kumimoji="1"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(CRUD) </a:t>
            </a:r>
            <a:r>
              <a:rPr kumimoji="1"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연동</a:t>
            </a:r>
            <a:endParaRPr kumimoji="1"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A/S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접수 취소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구매상담 접수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엔지니어 </a:t>
            </a:r>
            <a:r>
              <a:rPr lang="ko-KR" altLang="en-US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알림톡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가까운 대리점 정보 등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API 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통신 처리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301674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092DF-5033-49C0-10F1-809B135F2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7000722E-4424-D3DA-418E-DB7E1F971F01}"/>
              </a:ext>
            </a:extLst>
          </p:cNvPr>
          <p:cNvSpPr/>
          <p:nvPr/>
        </p:nvSpPr>
        <p:spPr>
          <a:xfrm>
            <a:off x="278906" y="760762"/>
            <a:ext cx="7002188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9F941447-1A2F-EC89-61FB-9532D89F24DB}"/>
              </a:ext>
            </a:extLst>
          </p:cNvPr>
          <p:cNvSpPr/>
          <p:nvPr/>
        </p:nvSpPr>
        <p:spPr>
          <a:xfrm>
            <a:off x="739317" y="10071100"/>
            <a:ext cx="6048000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CEB7D4-C2E4-3371-8801-094A0EDDE12C}"/>
              </a:ext>
            </a:extLst>
          </p:cNvPr>
          <p:cNvSpPr txBox="1"/>
          <p:nvPr/>
        </p:nvSpPr>
        <p:spPr>
          <a:xfrm>
            <a:off x="278906" y="1448947"/>
            <a:ext cx="70021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961" lvl="1" indent="-228600" algn="l">
              <a:lnSpc>
                <a:spcPts val="1360"/>
              </a:lnSpc>
              <a:buFont typeface="+mj-lt"/>
              <a:buAutoNum type="arabicPeriod"/>
            </a:pP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(A/S 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접수 조회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제품구매 상담 등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새 브라우저 팝업에서 사용자 인증 유지 문제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14961" lvl="1" indent="-228600" algn="l">
              <a:lnSpc>
                <a:spcPts val="1360"/>
              </a:lnSpc>
              <a:buFont typeface="+mj-lt"/>
              <a:buAutoNum type="arabicPeriod"/>
            </a:pP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문제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챗봇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내에서는 사용자 정보가 존재하지만  별도의 팝업창에서는 이 정보가 공유되지 않음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해결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메인 </a:t>
            </a:r>
            <a:r>
              <a:rPr lang="ko-KR" altLang="en-US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챗봇에서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사용자 정보를 포함한 인증 토큰을 파이썬 서버로 전달하고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파이썬 서버가 이를 검증하여 별도의 팝업 창에서도 동일한 사용자로 인증 후 서비스를 </a:t>
            </a:r>
            <a:r>
              <a:rPr lang="ko-KR" altLang="en-US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제공받을수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있도록 진행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543561" lvl="2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6361" lvl="1">
              <a:lnSpc>
                <a:spcPts val="1360"/>
              </a:lnSpc>
            </a:pP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구체적으로는 다음과 같은 구조를 통해 </a:t>
            </a:r>
            <a:r>
              <a:rPr lang="ko-KR" altLang="en-US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경동나비엔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메인 </a:t>
            </a:r>
            <a:r>
              <a:rPr lang="ko-KR" altLang="en-US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챗봇과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인증을 유지하도록 했음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6361" lvl="1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6361" lvl="1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kumimoji="1"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987652-EAD3-A81D-99EE-D44EC943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2793032"/>
            <a:ext cx="6511156" cy="3142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6C785-46E2-C084-5BD9-FC4FB16FEFBE}"/>
              </a:ext>
            </a:extLst>
          </p:cNvPr>
          <p:cNvSpPr txBox="1"/>
          <p:nvPr/>
        </p:nvSpPr>
        <p:spPr>
          <a:xfrm>
            <a:off x="425450" y="927100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트러블 슈팅 및 기술적 이슈 해결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98B0177-F7D8-95AD-6925-EF63A76A1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68" y="5962638"/>
            <a:ext cx="3239371" cy="40322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4DBCB3-3C09-E2C8-8E01-E24844AFC4DB}"/>
              </a:ext>
            </a:extLst>
          </p:cNvPr>
          <p:cNvSpPr txBox="1"/>
          <p:nvPr/>
        </p:nvSpPr>
        <p:spPr>
          <a:xfrm>
            <a:off x="4083050" y="6152295"/>
            <a:ext cx="28535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latin typeface="+mn-ea"/>
              </a:rPr>
              <a:t>좌측의 코드는 위 이미지의 내용중 </a:t>
            </a:r>
            <a:r>
              <a:rPr kumimoji="1" lang="en-US" altLang="ko-KR" sz="1000" dirty="0">
                <a:latin typeface="+mn-ea"/>
              </a:rPr>
              <a:t>credential API</a:t>
            </a:r>
            <a:r>
              <a:rPr kumimoji="1" lang="ko-KR" altLang="en-US" sz="1000" dirty="0" err="1">
                <a:latin typeface="+mn-ea"/>
              </a:rPr>
              <a:t>를</a:t>
            </a:r>
            <a:r>
              <a:rPr kumimoji="1" lang="ko-KR" altLang="en-US" sz="1000" dirty="0">
                <a:latin typeface="+mn-ea"/>
              </a:rPr>
              <a:t> 호출 후 이를 검증하는 부분의 코드입니다</a:t>
            </a:r>
            <a:r>
              <a:rPr kumimoji="1" lang="en-US" altLang="ko-KR" sz="1000" dirty="0">
                <a:latin typeface="+mn-ea"/>
              </a:rPr>
              <a:t>.</a:t>
            </a:r>
            <a:endParaRPr kumimoji="1" lang="ko-KR" altLang="en-US" sz="10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6533FB-EA8B-E869-54A8-1FD609C8EBF3}"/>
              </a:ext>
            </a:extLst>
          </p:cNvPr>
          <p:cNvSpPr txBox="1"/>
          <p:nvPr/>
        </p:nvSpPr>
        <p:spPr>
          <a:xfrm>
            <a:off x="4087395" y="6922732"/>
            <a:ext cx="28535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latin typeface="+mn-ea"/>
              </a:rPr>
              <a:t>전달된 </a:t>
            </a:r>
            <a:r>
              <a:rPr kumimoji="1" lang="en-US" altLang="ko-KR" sz="1000" dirty="0" err="1">
                <a:latin typeface="+mn-ea"/>
              </a:rPr>
              <a:t>user_id</a:t>
            </a:r>
            <a:r>
              <a:rPr kumimoji="1" lang="en-US" altLang="ko-KR" sz="1000" dirty="0">
                <a:latin typeface="+mn-ea"/>
              </a:rPr>
              <a:t>, </a:t>
            </a:r>
            <a:r>
              <a:rPr kumimoji="1" lang="en-US" altLang="ko-KR" sz="1000" dirty="0" err="1">
                <a:latin typeface="+mn-ea"/>
              </a:rPr>
              <a:t>onetime_code</a:t>
            </a:r>
            <a:r>
              <a:rPr kumimoji="1" lang="en-US" altLang="ko-KR" sz="1000" dirty="0">
                <a:latin typeface="+mn-ea"/>
              </a:rPr>
              <a:t>, </a:t>
            </a:r>
            <a:r>
              <a:rPr kumimoji="1" lang="en-US" altLang="ko-KR" sz="1000" dirty="0" err="1">
                <a:latin typeface="+mn-ea"/>
              </a:rPr>
              <a:t>current_time</a:t>
            </a:r>
            <a:r>
              <a:rPr kumimoji="1" lang="en-US" altLang="ko-KR" sz="1000" dirty="0">
                <a:latin typeface="+mn-ea"/>
              </a:rPr>
              <a:t>(epoch)</a:t>
            </a:r>
            <a:r>
              <a:rPr kumimoji="1" lang="ko-KR" altLang="en-US" sz="1000" dirty="0">
                <a:latin typeface="+mn-ea"/>
              </a:rPr>
              <a:t>을 기반으로 유효성을 검증합니다</a:t>
            </a:r>
            <a:r>
              <a:rPr kumimoji="1" lang="en-US" altLang="ko-KR" sz="1000" dirty="0">
                <a:latin typeface="+mn-ea"/>
              </a:rPr>
              <a:t>.</a:t>
            </a:r>
            <a:endParaRPr kumimoji="1" lang="ko-KR" altLang="en-US" sz="1000" dirty="0">
              <a:latin typeface="+mn-ea"/>
            </a:endParaRPr>
          </a:p>
        </p:txBody>
      </p:sp>
      <p:sp>
        <p:nvSpPr>
          <p:cNvPr id="2" name="TextBox 35">
            <a:extLst>
              <a:ext uri="{FF2B5EF4-FFF2-40B4-BE49-F238E27FC236}">
                <a16:creationId xmlns:a16="http://schemas.microsoft.com/office/drawing/2014/main" id="{44548C38-02CE-E08F-3DE2-2FF4FE4DB7C4}"/>
              </a:ext>
            </a:extLst>
          </p:cNvPr>
          <p:cNvSpPr txBox="1"/>
          <p:nvPr/>
        </p:nvSpPr>
        <p:spPr>
          <a:xfrm>
            <a:off x="536468" y="456705"/>
            <a:ext cx="3435006" cy="15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9"/>
              </a:lnSpc>
            </a:pP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A Career Description 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(</a:t>
            </a:r>
            <a:r>
              <a:rPr lang="ko-KR" alt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경력기술서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)</a:t>
            </a: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3603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DC23-E491-52B6-D416-C65EA724B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9F2DF0E8-7ABF-C418-F4E8-1FBCC949983E}"/>
              </a:ext>
            </a:extLst>
          </p:cNvPr>
          <p:cNvSpPr/>
          <p:nvPr/>
        </p:nvSpPr>
        <p:spPr>
          <a:xfrm>
            <a:off x="278906" y="760762"/>
            <a:ext cx="7002188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12E3EED5-451A-ED30-49CE-4F633583894B}"/>
              </a:ext>
            </a:extLst>
          </p:cNvPr>
          <p:cNvSpPr/>
          <p:nvPr/>
        </p:nvSpPr>
        <p:spPr>
          <a:xfrm>
            <a:off x="627807" y="11678721"/>
            <a:ext cx="6048000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E4BB2-1CAE-1517-D0DE-444DEA82918B}"/>
              </a:ext>
            </a:extLst>
          </p:cNvPr>
          <p:cNvSpPr txBox="1"/>
          <p:nvPr/>
        </p:nvSpPr>
        <p:spPr>
          <a:xfrm>
            <a:off x="425450" y="92710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프로젝트 구현 내용 및 이미지 정리 </a:t>
            </a:r>
          </a:p>
        </p:txBody>
      </p:sp>
      <p:pic>
        <p:nvPicPr>
          <p:cNvPr id="2" name="그림 1" descr="텍스트, 소프트웨어, 웹 페이지, 웹사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486E79A-1D70-127A-9C28-EF80A2A2D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76" y="1771394"/>
            <a:ext cx="4261344" cy="20213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BDCB9F-D22B-C376-4A7E-023FF0913E42}"/>
              </a:ext>
            </a:extLst>
          </p:cNvPr>
          <p:cNvSpPr txBox="1"/>
          <p:nvPr/>
        </p:nvSpPr>
        <p:spPr>
          <a:xfrm>
            <a:off x="137465" y="1422076"/>
            <a:ext cx="128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 err="1"/>
              <a:t>챗봇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메인화면</a:t>
            </a:r>
            <a:endParaRPr kumimoji="1" lang="ko-KR" alt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5E8425-7557-E4E5-BDD6-4C3555269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96" y="7444093"/>
            <a:ext cx="7176768" cy="280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3D3A2D-5841-A095-16FB-548C372A11B4}"/>
              </a:ext>
            </a:extLst>
          </p:cNvPr>
          <p:cNvSpPr txBox="1"/>
          <p:nvPr/>
        </p:nvSpPr>
        <p:spPr>
          <a:xfrm>
            <a:off x="258348" y="10315642"/>
            <a:ext cx="128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/>
              <a:t>A/S</a:t>
            </a:r>
            <a:r>
              <a:rPr kumimoji="1" lang="ko-KR" altLang="en-US" sz="1200" dirty="0"/>
              <a:t> 접수</a:t>
            </a:r>
            <a:r>
              <a:rPr kumimoji="1" lang="en-US" altLang="ko-KR" sz="1200" dirty="0"/>
              <a:t>c</a:t>
            </a:r>
            <a:endParaRPr kumimoji="1"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DFCA7-9748-A192-8E89-38837026AAF8}"/>
              </a:ext>
            </a:extLst>
          </p:cNvPr>
          <p:cNvSpPr txBox="1"/>
          <p:nvPr/>
        </p:nvSpPr>
        <p:spPr>
          <a:xfrm>
            <a:off x="1914140" y="10315643"/>
            <a:ext cx="128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/>
              <a:t>A/S</a:t>
            </a:r>
            <a:r>
              <a:rPr kumimoji="1" lang="ko-KR" altLang="en-US" sz="1200" dirty="0"/>
              <a:t> 조회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582FC-B067-9A11-7166-17C1569159FE}"/>
              </a:ext>
            </a:extLst>
          </p:cNvPr>
          <p:cNvSpPr txBox="1"/>
          <p:nvPr/>
        </p:nvSpPr>
        <p:spPr>
          <a:xfrm>
            <a:off x="3755780" y="10007726"/>
            <a:ext cx="128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제품구매 상담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17C7F8-67A6-F7AF-385D-94E0052C978D}"/>
              </a:ext>
            </a:extLst>
          </p:cNvPr>
          <p:cNvSpPr txBox="1"/>
          <p:nvPr/>
        </p:nvSpPr>
        <p:spPr>
          <a:xfrm>
            <a:off x="5820295" y="10042273"/>
            <a:ext cx="128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대리점 조회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2FE97A-DE41-527A-031C-8E013B9BC3B7}"/>
              </a:ext>
            </a:extLst>
          </p:cNvPr>
          <p:cNvSpPr txBox="1"/>
          <p:nvPr/>
        </p:nvSpPr>
        <p:spPr>
          <a:xfrm>
            <a:off x="139363" y="6978863"/>
            <a:ext cx="1845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 err="1"/>
              <a:t>팝업창</a:t>
            </a:r>
            <a:r>
              <a:rPr kumimoji="1" lang="ko-KR" altLang="en-US" sz="1200" dirty="0"/>
              <a:t>  </a:t>
            </a:r>
            <a:r>
              <a:rPr kumimoji="1" lang="en-US" altLang="ko-KR" sz="1200" dirty="0"/>
              <a:t>A/S </a:t>
            </a:r>
            <a:r>
              <a:rPr kumimoji="1" lang="ko-KR" altLang="en-US" sz="1200" dirty="0"/>
              <a:t>서비스 화면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EB381-82F0-F0FB-6390-E01003FC0B66}"/>
              </a:ext>
            </a:extLst>
          </p:cNvPr>
          <p:cNvGrpSpPr/>
          <p:nvPr/>
        </p:nvGrpSpPr>
        <p:grpSpPr>
          <a:xfrm>
            <a:off x="3223973" y="3981014"/>
            <a:ext cx="4261344" cy="3164661"/>
            <a:chOff x="6819045" y="2029094"/>
            <a:chExt cx="4670268" cy="383446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2ADC729-A178-6CFC-E918-37151A2B4C79}"/>
                </a:ext>
              </a:extLst>
            </p:cNvPr>
            <p:cNvGrpSpPr/>
            <p:nvPr/>
          </p:nvGrpSpPr>
          <p:grpSpPr>
            <a:xfrm>
              <a:off x="6819045" y="2029094"/>
              <a:ext cx="4670268" cy="3834460"/>
              <a:chOff x="2461788" y="185597"/>
              <a:chExt cx="7296896" cy="623716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BDFDD81-1833-0AA6-8201-A39C6A65DC8B}"/>
                  </a:ext>
                </a:extLst>
              </p:cNvPr>
              <p:cNvSpPr/>
              <p:nvPr/>
            </p:nvSpPr>
            <p:spPr>
              <a:xfrm>
                <a:off x="2490971" y="5846323"/>
                <a:ext cx="684000" cy="288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A6CAC8F4-F228-F787-0984-CC64BAA93D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-796"/>
              <a:stretch/>
            </p:blipFill>
            <p:spPr>
              <a:xfrm>
                <a:off x="2461788" y="185597"/>
                <a:ext cx="7296896" cy="6237160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D08B74-A362-C90E-709B-EFCFF179C7A2}"/>
                </a:ext>
              </a:extLst>
            </p:cNvPr>
            <p:cNvSpPr/>
            <p:nvPr/>
          </p:nvSpPr>
          <p:spPr>
            <a:xfrm>
              <a:off x="6883409" y="5667149"/>
              <a:ext cx="465153" cy="166088"/>
            </a:xfrm>
            <a:prstGeom prst="rect">
              <a:avLst/>
            </a:prstGeom>
            <a:solidFill>
              <a:srgbClr val="FDFDFD"/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A5EC7A6-8D48-1D6D-CD8A-BBAB08281EE1}"/>
              </a:ext>
            </a:extLst>
          </p:cNvPr>
          <p:cNvSpPr txBox="1"/>
          <p:nvPr/>
        </p:nvSpPr>
        <p:spPr>
          <a:xfrm>
            <a:off x="6127593" y="3633496"/>
            <a:ext cx="128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 err="1"/>
              <a:t>챗봇</a:t>
            </a:r>
            <a:r>
              <a:rPr kumimoji="1" lang="ko-KR" altLang="en-US" sz="1200" dirty="0"/>
              <a:t> 채팅화면</a:t>
            </a:r>
          </a:p>
        </p:txBody>
      </p:sp>
      <p:sp>
        <p:nvSpPr>
          <p:cNvPr id="3" name="TextBox 35">
            <a:extLst>
              <a:ext uri="{FF2B5EF4-FFF2-40B4-BE49-F238E27FC236}">
                <a16:creationId xmlns:a16="http://schemas.microsoft.com/office/drawing/2014/main" id="{BA217862-31FF-D2B1-EC55-A11DB46FAF73}"/>
              </a:ext>
            </a:extLst>
          </p:cNvPr>
          <p:cNvSpPr txBox="1"/>
          <p:nvPr/>
        </p:nvSpPr>
        <p:spPr>
          <a:xfrm>
            <a:off x="536468" y="456705"/>
            <a:ext cx="3435006" cy="15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9"/>
              </a:lnSpc>
            </a:pP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A Career Description 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(</a:t>
            </a:r>
            <a:r>
              <a:rPr lang="ko-KR" alt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경력기술서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)</a:t>
            </a: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4281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15664-729D-432A-FF61-61738EC30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023094CF-04B0-4647-5B62-0B8491517322}"/>
              </a:ext>
            </a:extLst>
          </p:cNvPr>
          <p:cNvSpPr/>
          <p:nvPr/>
        </p:nvSpPr>
        <p:spPr>
          <a:xfrm>
            <a:off x="278906" y="760762"/>
            <a:ext cx="7002188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1D65735E-F37A-40D3-EC5A-0D536B0CF980}"/>
              </a:ext>
            </a:extLst>
          </p:cNvPr>
          <p:cNvSpPr/>
          <p:nvPr/>
        </p:nvSpPr>
        <p:spPr>
          <a:xfrm>
            <a:off x="754250" y="10223500"/>
            <a:ext cx="6048000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75CCBB0C-5191-E808-23A5-F6D758A46443}"/>
              </a:ext>
            </a:extLst>
          </p:cNvPr>
          <p:cNvSpPr txBox="1"/>
          <p:nvPr/>
        </p:nvSpPr>
        <p:spPr>
          <a:xfrm>
            <a:off x="654050" y="1240441"/>
            <a:ext cx="3619861" cy="190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84"/>
              </a:lnSpc>
            </a:pPr>
            <a:r>
              <a:rPr lang="ko-KR" altLang="en-US" sz="1100" b="1" dirty="0" err="1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폴라리스</a:t>
            </a:r>
            <a:r>
              <a:rPr lang="ko-KR" altLang="en-US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</a:t>
            </a:r>
            <a:r>
              <a:rPr lang="ko-KR" altLang="en-US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기업부설연구소 </a:t>
            </a:r>
            <a:r>
              <a:rPr lang="en-US" altLang="ko-KR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</a:t>
            </a:r>
            <a:r>
              <a:rPr lang="ko-KR" altLang="en-US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</a:t>
            </a:r>
            <a:r>
              <a:rPr lang="en-US" altLang="ko-KR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]</a:t>
            </a:r>
            <a:r>
              <a:rPr lang="ko-KR" altLang="en-US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ko-KR" altLang="en-US" sz="1100" b="1" dirty="0" err="1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프론트엔드</a:t>
            </a:r>
            <a:r>
              <a:rPr lang="ko-KR" altLang="en-US" sz="1100" b="1" dirty="0">
                <a:solidFill>
                  <a:srgbClr val="20202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개발자</a:t>
            </a:r>
            <a:endParaRPr lang="en-US" sz="1100" b="1" dirty="0">
              <a:solidFill>
                <a:srgbClr val="20202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99594851-54E3-22F6-0198-B1A975793277}"/>
              </a:ext>
            </a:extLst>
          </p:cNvPr>
          <p:cNvSpPr txBox="1"/>
          <p:nvPr/>
        </p:nvSpPr>
        <p:spPr>
          <a:xfrm>
            <a:off x="4810491" y="1300479"/>
            <a:ext cx="2068887" cy="142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52"/>
              </a:lnSpc>
            </a:pPr>
            <a:r>
              <a:rPr lang="en-US" sz="800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</a:t>
            </a:r>
            <a:r>
              <a:rPr lang="en-US" altLang="ko-KR" sz="800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</a:t>
            </a:r>
            <a:r>
              <a:rPr lang="en-US" sz="800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년 </a:t>
            </a:r>
            <a:r>
              <a:rPr lang="en-US" altLang="ko-KR" sz="800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07</a:t>
            </a:r>
            <a:r>
              <a:rPr lang="en-US" sz="800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월 - 202</a:t>
            </a:r>
            <a:r>
              <a:rPr lang="en-US" altLang="ko-KR" sz="800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</a:t>
            </a:r>
            <a:r>
              <a:rPr lang="en-US" sz="800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년 </a:t>
            </a:r>
            <a:r>
              <a:rPr lang="en-US" altLang="ko-KR" sz="800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r>
              <a:rPr lang="en-US" sz="800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월 / </a:t>
            </a:r>
            <a:r>
              <a:rPr lang="en-US" altLang="ko-KR" sz="800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8</a:t>
            </a:r>
            <a:r>
              <a:rPr lang="en-US" sz="800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EA4D61-145D-1286-F978-EA53EEAC71D7}"/>
              </a:ext>
            </a:extLst>
          </p:cNvPr>
          <p:cNvSpPr txBox="1"/>
          <p:nvPr/>
        </p:nvSpPr>
        <p:spPr>
          <a:xfrm>
            <a:off x="517900" y="1739120"/>
            <a:ext cx="4575949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361" lvl="1" algn="l">
              <a:lnSpc>
                <a:spcPts val="1360"/>
              </a:lnSpc>
            </a:pP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사내규정 </a:t>
            </a:r>
            <a:r>
              <a:rPr lang="en-US" altLang="ko-KR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AI </a:t>
            </a:r>
            <a:r>
              <a:rPr lang="ko-KR" altLang="en-US" sz="1200" b="1" spc="-16" dirty="0" err="1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챗봇</a:t>
            </a: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 구축 프로젝트 </a:t>
            </a:r>
            <a:r>
              <a:rPr lang="en-US" altLang="ko-KR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(2024.12</a:t>
            </a: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 </a:t>
            </a:r>
            <a:r>
              <a:rPr lang="en-US" altLang="ko-KR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~</a:t>
            </a: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 </a:t>
            </a:r>
            <a:r>
              <a:rPr lang="en-US" altLang="ko-KR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2025.3)</a:t>
            </a: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 </a:t>
            </a:r>
            <a:r>
              <a:rPr lang="en-US" altLang="ko-KR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[3</a:t>
            </a:r>
            <a:r>
              <a:rPr lang="ko-KR" altLang="en-US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개월</a:t>
            </a:r>
            <a:r>
              <a:rPr lang="en-US" altLang="ko-KR" sz="1200" b="1" spc="-16" dirty="0">
                <a:solidFill>
                  <a:srgbClr val="202020"/>
                </a:solidFill>
                <a:latin typeface="+mj-ea"/>
                <a:ea typeface="+mj-ea"/>
                <a:cs typeface="Source Han Sans KR"/>
                <a:sym typeface="Source Han Sans KR"/>
              </a:rPr>
              <a:t>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E0BC6-0597-ECDF-10F6-B260EA487CDC}"/>
              </a:ext>
            </a:extLst>
          </p:cNvPr>
          <p:cNvSpPr txBox="1"/>
          <p:nvPr/>
        </p:nvSpPr>
        <p:spPr>
          <a:xfrm>
            <a:off x="558501" y="2156681"/>
            <a:ext cx="6159018" cy="151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361" lvl="1" algn="l">
              <a:lnSpc>
                <a:spcPts val="1360"/>
              </a:lnSpc>
            </a:pPr>
            <a:r>
              <a:rPr lang="ko-KR" altLang="en-US" sz="12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프로젝트 개요</a:t>
            </a:r>
            <a:endParaRPr lang="en-US" altLang="ko-KR" sz="1200" b="1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86361" lvl="1" algn="l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사내 규정 문서를 학습시켜 사내 직원들이 관련 정보를 보다 효율적으로 </a:t>
            </a:r>
            <a:r>
              <a:rPr lang="ko-KR" altLang="en-US" sz="10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조회할수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있도록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RAG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기반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AI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0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챗봇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서비스를 구축한 프로젝트입니다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.</a:t>
            </a:r>
            <a:b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</a:b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협력사인 네이버 클라우드 플랫폼에서 제공한 </a:t>
            </a:r>
            <a:r>
              <a:rPr lang="en-US" altLang="ko-KR" sz="10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HyperCLOVA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X 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모델을 기반으로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,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로컬 테스트 환경에서 </a:t>
            </a:r>
            <a:r>
              <a:rPr lang="ko-KR" altLang="en-US" sz="10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프론트엔드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및 </a:t>
            </a:r>
            <a:r>
              <a:rPr lang="ko-KR" altLang="en-US" sz="10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백엔드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환경을 구성하였고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,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사내에서 직접 배포 및 활용이 가능하도록 개발을 진행하였습니다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.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모델은 내부 문서 </a:t>
            </a:r>
            <a:r>
              <a:rPr lang="ko-KR" altLang="en-US" sz="10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임베딩된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벡터를 검색하여 답변을 생성하며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,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향후 전사 임직원 대상 확장을 고려하여 구조를 설계하였습니다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.</a:t>
            </a:r>
            <a:endParaRPr kumimoji="1" lang="ko-KR" altLang="en-US" sz="10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677DC-4E48-65D6-7BD3-8CC7F921F6CF}"/>
              </a:ext>
            </a:extLst>
          </p:cNvPr>
          <p:cNvSpPr txBox="1"/>
          <p:nvPr/>
        </p:nvSpPr>
        <p:spPr>
          <a:xfrm>
            <a:off x="517900" y="3854901"/>
            <a:ext cx="5937517" cy="27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361" lvl="1" algn="l">
              <a:lnSpc>
                <a:spcPts val="1360"/>
              </a:lnSpc>
            </a:pPr>
            <a:r>
              <a:rPr lang="ko-KR" altLang="en-US" sz="12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사용 기술</a:t>
            </a:r>
            <a:endParaRPr lang="en-US" altLang="ko-KR" sz="1200" b="1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86361" lvl="1" algn="l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86361" lvl="1" algn="l">
              <a:lnSpc>
                <a:spcPts val="1360"/>
              </a:lnSpc>
            </a:pPr>
            <a:r>
              <a:rPr lang="en-US" altLang="ko-KR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FRONTEND</a:t>
            </a:r>
          </a:p>
          <a:p>
            <a:pPr marL="86361" lvl="1" algn="l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언어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Typescript</a:t>
            </a: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프레임워크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Next.js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(React)</a:t>
            </a: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API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통신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Axios</a:t>
            </a:r>
          </a:p>
          <a:p>
            <a:pPr marL="86361" lvl="1" algn="l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86361" lvl="1" algn="l">
              <a:lnSpc>
                <a:spcPts val="1360"/>
              </a:lnSpc>
            </a:pPr>
            <a:r>
              <a:rPr lang="en-US" altLang="ko-KR" sz="10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BACKEND</a:t>
            </a:r>
          </a:p>
          <a:p>
            <a:pPr marL="86361" lvl="1" algn="l">
              <a:lnSpc>
                <a:spcPts val="1360"/>
              </a:lnSpc>
            </a:pP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언어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Java,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Python</a:t>
            </a: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프레임워크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Spring (API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서버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),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FastAPI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(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벡터 검색 서버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벡터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DB : </a:t>
            </a:r>
            <a:r>
              <a:rPr lang="en-US" altLang="ko-KR" sz="10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ElasticSearch</a:t>
            </a: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데이터 저장소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Google Drive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기반 파일 서버</a:t>
            </a:r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기타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Docker, </a:t>
            </a:r>
            <a:r>
              <a:rPr lang="en-US" altLang="ko-KR" sz="1000" spc="-16" dirty="0" err="1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vLLM</a:t>
            </a:r>
            <a:r>
              <a:rPr lang="en-US" altLang="ko-KR" sz="1000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(HCX-DASH-002), MariaDB, WSL(Ubuntu)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749CE-0663-EC7C-F9A2-B7D25FB4E62C}"/>
              </a:ext>
            </a:extLst>
          </p:cNvPr>
          <p:cNvSpPr txBox="1"/>
          <p:nvPr/>
        </p:nvSpPr>
        <p:spPr>
          <a:xfrm>
            <a:off x="517900" y="6791481"/>
            <a:ext cx="6798152" cy="2937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6" dirty="0">
                <a:solidFill>
                  <a:srgbClr val="202020"/>
                </a:solidFill>
                <a:latin typeface="+mn-ea"/>
                <a:cs typeface="Source Han Sans KR"/>
                <a:sym typeface="Source Han Sans KR"/>
              </a:rPr>
              <a:t>주요 역할 및 성과</a:t>
            </a:r>
            <a:endParaRPr lang="en-US" altLang="ko-KR" sz="1200" b="1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endParaRPr lang="en-US" altLang="ko-KR" sz="1000" spc="-16" dirty="0">
              <a:solidFill>
                <a:srgbClr val="202020"/>
              </a:solidFill>
              <a:latin typeface="+mn-ea"/>
              <a:cs typeface="Source Han Sans KR"/>
              <a:sym typeface="Source Han Sans KR"/>
            </a:endParaRPr>
          </a:p>
          <a:p>
            <a:pPr marL="257811" lvl="1" indent="-171450" algn="l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사내 </a:t>
            </a:r>
            <a:r>
              <a:rPr lang="ko-KR" altLang="en-US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챗봇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프론트 화면 개발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altLang="ko-KR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Next.JS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기반 </a:t>
            </a:r>
            <a:r>
              <a:rPr lang="ko-KR" altLang="en-US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챗봇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UI 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및 채팅 인터페이스 구성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입력 및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 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응답 출력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UI 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구현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챗봇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내부에서 사내 규정 관련 질문 입력 및 응답 기능 제공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추천 질문 기능 구현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57811" lvl="1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57811" lvl="1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altLang="ko-KR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FastAPI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기반 벡터 검색 서버 구성</a:t>
            </a:r>
            <a:endParaRPr kumimoji="1"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사내 규정 문서 </a:t>
            </a:r>
            <a:r>
              <a:rPr kumimoji="1" lang="ko-KR" altLang="en-US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전처리</a:t>
            </a:r>
            <a:r>
              <a:rPr kumimoji="1"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및 </a:t>
            </a:r>
            <a:r>
              <a:rPr kumimoji="1" lang="ko-KR" altLang="en-US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임베딩을</a:t>
            </a:r>
            <a:r>
              <a:rPr kumimoji="1"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통해 </a:t>
            </a:r>
            <a:r>
              <a:rPr kumimoji="1" lang="en-US" altLang="ko-KR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VectorDB</a:t>
            </a:r>
            <a:r>
              <a:rPr kumimoji="1"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(</a:t>
            </a:r>
            <a:r>
              <a:rPr kumimoji="1" lang="en-US" altLang="ko-KR" sz="1000" spc="-16" dirty="0" err="1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ElasticSearch</a:t>
            </a:r>
            <a:r>
              <a:rPr kumimoji="1"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</a:t>
            </a:r>
            <a:r>
              <a:rPr kumimoji="1"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구성</a:t>
            </a:r>
            <a:endParaRPr kumimoji="1"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질문에 대해 벡터 유사도 검색을 수행하여 적합한 문서 기반으로 응답 생성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57811" lvl="1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Spring 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기반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API 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 및 프록시 역할 구현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LLM 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응답과 프론트 간의 통신을 담당하는 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API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서버 구성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인증</a:t>
            </a:r>
            <a:r>
              <a:rPr lang="en-US" altLang="ko-KR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문서 관리 등의 요청 흐름 중개 처리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15011" lvl="2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35">
            <a:extLst>
              <a:ext uri="{FF2B5EF4-FFF2-40B4-BE49-F238E27FC236}">
                <a16:creationId xmlns:a16="http://schemas.microsoft.com/office/drawing/2014/main" id="{2B20F176-D70A-5790-B069-14D81BDEE26E}"/>
              </a:ext>
            </a:extLst>
          </p:cNvPr>
          <p:cNvSpPr txBox="1"/>
          <p:nvPr/>
        </p:nvSpPr>
        <p:spPr>
          <a:xfrm>
            <a:off x="536468" y="456705"/>
            <a:ext cx="3435006" cy="15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9"/>
              </a:lnSpc>
            </a:pP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A Career Description 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(</a:t>
            </a:r>
            <a:r>
              <a:rPr lang="ko-KR" alt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경력기술서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)</a:t>
            </a: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371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64219-8F5C-9A7B-3D1E-4DCB6C767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21F47B9A-6861-B950-D0D8-1BDE44CE883F}"/>
              </a:ext>
            </a:extLst>
          </p:cNvPr>
          <p:cNvSpPr/>
          <p:nvPr/>
        </p:nvSpPr>
        <p:spPr>
          <a:xfrm>
            <a:off x="278906" y="760762"/>
            <a:ext cx="7002188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4F0D9887-2854-EAE0-F464-9A8572E77BFA}"/>
              </a:ext>
            </a:extLst>
          </p:cNvPr>
          <p:cNvSpPr/>
          <p:nvPr/>
        </p:nvSpPr>
        <p:spPr>
          <a:xfrm>
            <a:off x="754250" y="10223500"/>
            <a:ext cx="6048000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C87D9-17B5-1DBD-07FE-60C2E42CF4FF}"/>
              </a:ext>
            </a:extLst>
          </p:cNvPr>
          <p:cNvSpPr txBox="1"/>
          <p:nvPr/>
        </p:nvSpPr>
        <p:spPr>
          <a:xfrm>
            <a:off x="425450" y="92710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프로젝트 구현 이전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345E24-C527-F7F5-ACBA-5815C8FF7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95" y="4538335"/>
            <a:ext cx="5813285" cy="4751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9694C8-EBD6-5257-5AA0-2BDCECF2DA4A}"/>
              </a:ext>
            </a:extLst>
          </p:cNvPr>
          <p:cNvSpPr txBox="1"/>
          <p:nvPr/>
        </p:nvSpPr>
        <p:spPr>
          <a:xfrm>
            <a:off x="4764894" y="9320001"/>
            <a:ext cx="203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 err="1"/>
              <a:t>챗봇</a:t>
            </a:r>
            <a:r>
              <a:rPr kumimoji="1" lang="ko-KR" altLang="en-US" sz="1200" dirty="0"/>
              <a:t> 채팅화면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설계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54C75C8-17F8-7B3B-8603-4BEEEDE63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68" y="1681801"/>
            <a:ext cx="6604095" cy="213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BB3F5E-3A48-22A5-29F8-6B4D1BD518BD}"/>
              </a:ext>
            </a:extLst>
          </p:cNvPr>
          <p:cNvSpPr txBox="1"/>
          <p:nvPr/>
        </p:nvSpPr>
        <p:spPr>
          <a:xfrm>
            <a:off x="5146311" y="4018717"/>
            <a:ext cx="203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 err="1"/>
              <a:t>챗봇</a:t>
            </a:r>
            <a:r>
              <a:rPr kumimoji="1" lang="ko-KR" altLang="en-US" sz="1200" dirty="0"/>
              <a:t> 전체 아키텍처 설계</a:t>
            </a:r>
          </a:p>
        </p:txBody>
      </p:sp>
      <p:sp>
        <p:nvSpPr>
          <p:cNvPr id="7" name="TextBox 35">
            <a:extLst>
              <a:ext uri="{FF2B5EF4-FFF2-40B4-BE49-F238E27FC236}">
                <a16:creationId xmlns:a16="http://schemas.microsoft.com/office/drawing/2014/main" id="{35F118C8-41C3-20CE-0A17-1E91F3109C41}"/>
              </a:ext>
            </a:extLst>
          </p:cNvPr>
          <p:cNvSpPr txBox="1"/>
          <p:nvPr/>
        </p:nvSpPr>
        <p:spPr>
          <a:xfrm>
            <a:off x="536468" y="456705"/>
            <a:ext cx="3435006" cy="15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9"/>
              </a:lnSpc>
            </a:pP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A Career Description 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(</a:t>
            </a:r>
            <a:r>
              <a:rPr lang="ko-KR" alt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경력기술서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)</a:t>
            </a: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2989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BD257-7666-4237-0FE8-80348E916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03A8A842-B16B-919D-B012-C8F232436274}"/>
              </a:ext>
            </a:extLst>
          </p:cNvPr>
          <p:cNvSpPr/>
          <p:nvPr/>
        </p:nvSpPr>
        <p:spPr>
          <a:xfrm>
            <a:off x="278906" y="760762"/>
            <a:ext cx="7002188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CC8A447F-E702-1246-0648-420986B8D7D2}"/>
              </a:ext>
            </a:extLst>
          </p:cNvPr>
          <p:cNvSpPr/>
          <p:nvPr/>
        </p:nvSpPr>
        <p:spPr>
          <a:xfrm>
            <a:off x="754250" y="10223500"/>
            <a:ext cx="6048000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F80738-7539-BB8A-0AD4-9F6CB183B373}"/>
              </a:ext>
            </a:extLst>
          </p:cNvPr>
          <p:cNvSpPr txBox="1"/>
          <p:nvPr/>
        </p:nvSpPr>
        <p:spPr>
          <a:xfrm>
            <a:off x="425450" y="927100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트러블 슈팅 및 기술적 이슈 해결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08586-8E5F-5181-E215-3F34FCE0AB82}"/>
              </a:ext>
            </a:extLst>
          </p:cNvPr>
          <p:cNvSpPr txBox="1"/>
          <p:nvPr/>
        </p:nvSpPr>
        <p:spPr>
          <a:xfrm>
            <a:off x="196850" y="1522225"/>
            <a:ext cx="7002188" cy="527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961" lvl="1" indent="-228600" algn="l">
              <a:lnSpc>
                <a:spcPts val="1360"/>
              </a:lnSpc>
              <a:buAutoNum type="arabicPeriod"/>
            </a:pPr>
            <a:r>
              <a:rPr lang="ko-KR" altLang="en-US" sz="1000" b="1" dirty="0" err="1"/>
              <a:t>내부망</a:t>
            </a:r>
            <a:r>
              <a:rPr lang="ko-KR" altLang="en-US" sz="1000" b="1" dirty="0"/>
              <a:t> 환경에서 </a:t>
            </a:r>
            <a:r>
              <a:rPr lang="en-US" altLang="ko-KR" sz="1000" b="1" dirty="0"/>
              <a:t>LLM API</a:t>
            </a:r>
            <a:r>
              <a:rPr lang="ko-KR" altLang="en-US" sz="1000" b="1" dirty="0"/>
              <a:t> 호출 불가 문제</a:t>
            </a:r>
            <a:endParaRPr lang="en-US" altLang="ko-KR" sz="1000" b="1" dirty="0"/>
          </a:p>
          <a:p>
            <a:pPr marL="314961" lvl="1" indent="-228600" algn="l">
              <a:lnSpc>
                <a:spcPts val="1360"/>
              </a:lnSpc>
              <a:buAutoNum type="arabicPeriod"/>
            </a:pPr>
            <a:endParaRPr lang="en-US" altLang="ko-KR" sz="1000" b="1" dirty="0"/>
          </a:p>
          <a:p>
            <a:pPr marL="543561" lvl="2">
              <a:lnSpc>
                <a:spcPts val="1360"/>
              </a:lnSpc>
            </a:pPr>
            <a:r>
              <a:rPr lang="ko-KR" altLang="en-US" sz="1000" b="1" dirty="0"/>
              <a:t>원인 </a:t>
            </a:r>
            <a:endParaRPr lang="en-US" altLang="ko-KR" sz="1000" b="1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프로젝트 초기에는 외부 </a:t>
            </a:r>
            <a:r>
              <a:rPr lang="en" altLang="ko-KR" sz="1000" dirty="0"/>
              <a:t>API (</a:t>
            </a:r>
            <a:r>
              <a:rPr lang="ko-KR" altLang="en-US" sz="1000" dirty="0"/>
              <a:t>예</a:t>
            </a:r>
            <a:r>
              <a:rPr lang="en-US" altLang="ko-KR" sz="1000" dirty="0"/>
              <a:t>: </a:t>
            </a:r>
            <a:r>
              <a:rPr lang="en" altLang="ko-KR" sz="1000" dirty="0" err="1"/>
              <a:t>HyperCLOVA</a:t>
            </a:r>
            <a:r>
              <a:rPr lang="en" altLang="ko-KR" sz="1000" dirty="0"/>
              <a:t> X) </a:t>
            </a:r>
            <a:r>
              <a:rPr lang="ko-KR" altLang="en-US" sz="1000" dirty="0"/>
              <a:t>호출을 기반으로 </a:t>
            </a:r>
            <a:r>
              <a:rPr lang="ko-KR" altLang="en-US" sz="1000" dirty="0" err="1"/>
              <a:t>챗봇</a:t>
            </a:r>
            <a:r>
              <a:rPr lang="ko-KR" altLang="en-US" sz="1000" dirty="0"/>
              <a:t> 답변을 구성했으나</a:t>
            </a:r>
            <a:r>
              <a:rPr lang="en-US" altLang="ko-KR" sz="1000" dirty="0"/>
              <a:t>, </a:t>
            </a:r>
            <a:r>
              <a:rPr lang="ko-KR" altLang="en-US" sz="1000" dirty="0"/>
              <a:t>사내 보안 정책으로 인해 내부망에서는 외부 </a:t>
            </a:r>
            <a:r>
              <a:rPr lang="en" altLang="ko-KR" sz="1000" dirty="0"/>
              <a:t>API </a:t>
            </a:r>
            <a:r>
              <a:rPr lang="ko-KR" altLang="en-US" sz="1000" dirty="0"/>
              <a:t>호출이 차단되어 </a:t>
            </a:r>
            <a:r>
              <a:rPr lang="ko-KR" altLang="en-US" sz="1000" dirty="0" err="1"/>
              <a:t>챗봇</a:t>
            </a:r>
            <a:r>
              <a:rPr lang="ko-KR" altLang="en-US" sz="1000" dirty="0"/>
              <a:t> 기능이 정상 작동하지 않음</a:t>
            </a:r>
            <a:endParaRPr lang="en-US" altLang="ko-KR" sz="1000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테스트 시 </a:t>
            </a:r>
            <a:r>
              <a:rPr lang="en-US" altLang="ko-KR" sz="1000" dirty="0"/>
              <a:t>API</a:t>
            </a:r>
            <a:r>
              <a:rPr lang="ko-KR" altLang="en-US" sz="1000" dirty="0"/>
              <a:t> 호출 실패 및 </a:t>
            </a:r>
            <a:r>
              <a:rPr lang="en-US" altLang="ko-KR" sz="1000" dirty="0"/>
              <a:t>Timeout</a:t>
            </a:r>
            <a:r>
              <a:rPr lang="ko-KR" altLang="en-US" sz="1000" dirty="0"/>
              <a:t> 등의 오류 로그가 다수 발생</a:t>
            </a:r>
            <a:endParaRPr lang="en-US" altLang="ko-KR" sz="1000" dirty="0"/>
          </a:p>
          <a:p>
            <a:pPr marL="1000761" lvl="3">
              <a:lnSpc>
                <a:spcPts val="1360"/>
              </a:lnSpc>
            </a:pPr>
            <a:endParaRPr lang="en-US" altLang="ko-KR" sz="1000" dirty="0"/>
          </a:p>
          <a:p>
            <a:pPr marL="543561" lvl="2">
              <a:lnSpc>
                <a:spcPts val="1360"/>
              </a:lnSpc>
            </a:pPr>
            <a:r>
              <a:rPr lang="ko-KR" altLang="en-US" sz="1000" b="1" dirty="0"/>
              <a:t>해결방법</a:t>
            </a:r>
            <a:endParaRPr lang="en-US" altLang="ko-KR" sz="1000" b="1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LLM API</a:t>
            </a:r>
            <a:r>
              <a:rPr lang="ko-KR" altLang="en-US" sz="1000" dirty="0"/>
              <a:t> 의존도를 제거한 대체 아키텍처를 설계</a:t>
            </a:r>
            <a:r>
              <a:rPr lang="en-US" altLang="ko-KR" sz="1000" dirty="0"/>
              <a:t>.</a:t>
            </a:r>
            <a:r>
              <a:rPr lang="ko-KR" altLang="en-US" sz="1000" dirty="0"/>
              <a:t> 프로젝트 로컬 환경에서 프롬프트 튜닝을 마친 후 </a:t>
            </a:r>
            <a:r>
              <a:rPr lang="en-US" altLang="ko-KR" sz="1000" dirty="0"/>
              <a:t>LLM</a:t>
            </a:r>
            <a:r>
              <a:rPr lang="ko-KR" altLang="en-US" sz="1000" dirty="0"/>
              <a:t> 없이도 답변 생성이 가능하도록 </a:t>
            </a:r>
            <a:r>
              <a:rPr lang="en-US" altLang="ko-KR" sz="1000" dirty="0"/>
              <a:t>RAG</a:t>
            </a:r>
            <a:r>
              <a:rPr lang="ko-KR" altLang="en-US" sz="1000" dirty="0"/>
              <a:t> 기반 사내 문서 기반 검색</a:t>
            </a:r>
            <a:r>
              <a:rPr lang="en-US" altLang="ko-KR" sz="1000" dirty="0"/>
              <a:t>-</a:t>
            </a:r>
            <a:r>
              <a:rPr lang="ko-KR" altLang="en-US" sz="1000" dirty="0"/>
              <a:t>응답 체계를 구축</a:t>
            </a:r>
            <a:r>
              <a:rPr lang="en-US" altLang="ko-KR" sz="1000" dirty="0"/>
              <a:t>.</a:t>
            </a:r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이를 위해  </a:t>
            </a:r>
            <a:r>
              <a:rPr lang="en-US" altLang="ko-KR" sz="1000" dirty="0"/>
              <a:t>Spring </a:t>
            </a:r>
            <a:r>
              <a:rPr lang="ko-KR" altLang="en-US" sz="1000" dirty="0"/>
              <a:t> 서버를 구성 후 </a:t>
            </a:r>
            <a:r>
              <a:rPr lang="en-US" altLang="ko-KR" sz="1000" dirty="0" err="1"/>
              <a:t>FastAPI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임베딩</a:t>
            </a:r>
            <a:r>
              <a:rPr lang="ko-KR" altLang="en-US" sz="1000" dirty="0"/>
              <a:t> 서버로 두어 </a:t>
            </a:r>
            <a:r>
              <a:rPr lang="en-US" altLang="ko-KR" sz="1000" dirty="0" err="1"/>
              <a:t>VectorDB</a:t>
            </a:r>
            <a:r>
              <a:rPr lang="ko-KR" altLang="en-US" sz="1000" dirty="0"/>
              <a:t> </a:t>
            </a:r>
            <a:r>
              <a:rPr lang="en-US" altLang="ko-KR" sz="1000" dirty="0"/>
              <a:t>(Elastic Search)</a:t>
            </a:r>
            <a:r>
              <a:rPr lang="ko-KR" altLang="en-US" sz="1000" dirty="0"/>
              <a:t>와 통신하게끔 하여 저장된 사내규정 정보를 </a:t>
            </a:r>
            <a:r>
              <a:rPr lang="ko-KR" altLang="en-US" sz="1000" dirty="0" err="1"/>
              <a:t>가져올수</a:t>
            </a:r>
            <a:r>
              <a:rPr lang="ko-KR" altLang="en-US" sz="1000" dirty="0"/>
              <a:t> 있도록 진행 </a:t>
            </a:r>
            <a:endParaRPr lang="en-US" altLang="ko-KR" sz="1000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구체적으로는 다음과 같은 구조를 가짐</a:t>
            </a:r>
            <a:endParaRPr lang="en-US" altLang="ko-KR" sz="1000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000761" lvl="3">
              <a:lnSpc>
                <a:spcPts val="1360"/>
              </a:lnSpc>
            </a:pPr>
            <a:r>
              <a:rPr lang="ko-KR" altLang="en-US" sz="1000" dirty="0"/>
              <a:t> </a:t>
            </a:r>
            <a:endParaRPr lang="en-US" altLang="ko-KR" sz="1000" dirty="0"/>
          </a:p>
          <a:p>
            <a:pPr marL="543561" lvl="2">
              <a:lnSpc>
                <a:spcPts val="1360"/>
              </a:lnSpc>
            </a:pPr>
            <a:endParaRPr lang="en-US" altLang="ko-KR" sz="1000" b="1" dirty="0"/>
          </a:p>
          <a:p>
            <a:pPr marL="543561" lvl="2">
              <a:lnSpc>
                <a:spcPts val="1360"/>
              </a:lnSpc>
            </a:pPr>
            <a:r>
              <a:rPr lang="ko-KR" altLang="en-US" sz="1000" b="1" dirty="0"/>
              <a:t>성과 및 </a:t>
            </a:r>
            <a:r>
              <a:rPr lang="ko-KR" altLang="en-US" sz="1000" b="1" dirty="0" err="1"/>
              <a:t>배운점</a:t>
            </a:r>
            <a:endParaRPr lang="en-US" altLang="ko-KR" sz="1000" b="1" dirty="0"/>
          </a:p>
          <a:p>
            <a:pPr marL="1000761" lvl="3">
              <a:lnSpc>
                <a:spcPts val="1360"/>
              </a:lnSpc>
            </a:pPr>
            <a:endParaRPr lang="en-US" altLang="ko-KR" sz="1000" b="1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네트워크 제약이 있는 환경에서도 </a:t>
            </a:r>
            <a:r>
              <a:rPr lang="en" altLang="ko-KR" sz="1000" dirty="0"/>
              <a:t>RAG </a:t>
            </a:r>
            <a:r>
              <a:rPr lang="ko-KR" altLang="en-US" sz="1000" dirty="0"/>
              <a:t>기반 </a:t>
            </a:r>
            <a:r>
              <a:rPr lang="en" altLang="ko-KR" sz="1000" dirty="0"/>
              <a:t>AI </a:t>
            </a:r>
            <a:r>
              <a:rPr lang="ko-KR" altLang="en-US" sz="1000" dirty="0"/>
              <a:t>응답이 가능하도록 구조를 개선함으로써</a:t>
            </a:r>
            <a:r>
              <a:rPr lang="en-US" altLang="ko-KR" sz="1000" dirty="0"/>
              <a:t>, </a:t>
            </a:r>
            <a:r>
              <a:rPr lang="en" altLang="ko-KR" sz="1000" dirty="0"/>
              <a:t>LLM </a:t>
            </a:r>
            <a:r>
              <a:rPr lang="ko-KR" altLang="en-US" sz="1000" dirty="0"/>
              <a:t>의존도를 낮추는 설계 역량과</a:t>
            </a:r>
            <a:r>
              <a:rPr lang="en-US" altLang="ko-KR" sz="1000" dirty="0"/>
              <a:t>, </a:t>
            </a:r>
            <a:r>
              <a:rPr lang="ko-KR" altLang="en-US" sz="1000" dirty="0"/>
              <a:t>사내 정책을 고려한 유연한 대응 방식을 익힘</a:t>
            </a:r>
            <a:r>
              <a:rPr lang="en-US" altLang="ko-KR" sz="1000" dirty="0"/>
              <a:t>.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kumimoji="1"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B0B34-1AE7-4E2A-A3D1-22F56E457591}"/>
              </a:ext>
            </a:extLst>
          </p:cNvPr>
          <p:cNvSpPr txBox="1"/>
          <p:nvPr/>
        </p:nvSpPr>
        <p:spPr>
          <a:xfrm>
            <a:off x="277156" y="6855971"/>
            <a:ext cx="7002188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961" lvl="1" indent="-228600" algn="l">
              <a:lnSpc>
                <a:spcPts val="1360"/>
              </a:lnSpc>
              <a:buFont typeface="+mj-lt"/>
              <a:buAutoNum type="arabicPeriod" startAt="2"/>
            </a:pPr>
            <a:r>
              <a:rPr lang="ko-KR" altLang="en-US" sz="1000" b="1" dirty="0"/>
              <a:t>사내 문서 기반 검색 정확도 저하 이슈</a:t>
            </a:r>
            <a:endParaRPr lang="en-US" altLang="ko-KR" sz="1000" b="1" dirty="0"/>
          </a:p>
          <a:p>
            <a:pPr marL="86361" lvl="1" algn="l">
              <a:lnSpc>
                <a:spcPts val="1360"/>
              </a:lnSpc>
            </a:pPr>
            <a:endParaRPr lang="en-US" altLang="ko-KR" sz="1000" b="1" dirty="0"/>
          </a:p>
          <a:p>
            <a:pPr marL="543561" lvl="2">
              <a:lnSpc>
                <a:spcPts val="1360"/>
              </a:lnSpc>
            </a:pPr>
            <a:r>
              <a:rPr lang="ko-KR" altLang="en-US" sz="1000" b="1" dirty="0"/>
              <a:t>원인 </a:t>
            </a:r>
            <a:endParaRPr lang="en-US" altLang="ko-KR" sz="1000" b="1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ElasticSearch</a:t>
            </a:r>
            <a:r>
              <a:rPr lang="en-US" altLang="ko-KR" sz="1000" dirty="0"/>
              <a:t> </a:t>
            </a:r>
            <a:r>
              <a:rPr lang="ko-KR" altLang="en-US" sz="1000" dirty="0"/>
              <a:t>기반 검색 결과에서 키워드 기반 단순 매칭으로 인해</a:t>
            </a:r>
            <a:r>
              <a:rPr lang="en-US" altLang="ko-KR" sz="1000" dirty="0"/>
              <a:t>,</a:t>
            </a:r>
            <a:r>
              <a:rPr lang="ko-KR" altLang="en-US" sz="1000" dirty="0"/>
              <a:t> 사용자의 질문과 관련성이 낮은 문서가 상위에 노출되는 문제가 발생</a:t>
            </a:r>
            <a:endParaRPr lang="en-US" altLang="ko-KR" sz="1000" dirty="0"/>
          </a:p>
          <a:p>
            <a:pPr marL="543561" lvl="2">
              <a:lnSpc>
                <a:spcPts val="1360"/>
              </a:lnSpc>
            </a:pPr>
            <a:r>
              <a:rPr lang="ko-KR" altLang="en-US" sz="1000" b="1" dirty="0"/>
              <a:t>해결방법</a:t>
            </a:r>
            <a:endParaRPr lang="en-US" altLang="ko-KR" sz="1000" b="1" dirty="0"/>
          </a:p>
          <a:p>
            <a:pPr marL="543561" lvl="2">
              <a:lnSpc>
                <a:spcPts val="1360"/>
              </a:lnSpc>
            </a:pPr>
            <a:endParaRPr lang="en-US" altLang="ko-KR" sz="1000" b="1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문서 </a:t>
            </a:r>
            <a:r>
              <a:rPr lang="ko-KR" altLang="en-US" sz="1000" dirty="0" err="1"/>
              <a:t>임베딩</a:t>
            </a:r>
            <a:r>
              <a:rPr lang="ko-KR" altLang="en-US" sz="1000" dirty="0"/>
              <a:t> 벡터를 활용한 벡터 검색</a:t>
            </a:r>
            <a:r>
              <a:rPr lang="en-US" altLang="ko-KR" sz="1000" dirty="0"/>
              <a:t>(Vector Search)</a:t>
            </a:r>
            <a:r>
              <a:rPr lang="ko-KR" altLang="en-US" sz="1000" dirty="0"/>
              <a:t>을 도입하여</a:t>
            </a:r>
            <a:r>
              <a:rPr lang="en-US" altLang="ko-KR" sz="1000" dirty="0"/>
              <a:t>,</a:t>
            </a:r>
            <a:r>
              <a:rPr lang="ko-KR" altLang="en-US" sz="1000" dirty="0"/>
              <a:t> 질문</a:t>
            </a:r>
            <a:r>
              <a:rPr lang="en-US" altLang="ko-KR" sz="1000" dirty="0"/>
              <a:t>-</a:t>
            </a:r>
            <a:r>
              <a:rPr lang="ko-KR" altLang="en-US" sz="1000" dirty="0"/>
              <a:t>문서 간 의미적 유사도 기반 검색이 가능하도록 개선</a:t>
            </a:r>
            <a:endParaRPr lang="en-US" altLang="ko-KR" sz="1000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Sentence-</a:t>
            </a:r>
            <a:r>
              <a:rPr lang="en-US" altLang="ko-KR" sz="1000" dirty="0" err="1"/>
              <a:t>transfromers</a:t>
            </a:r>
            <a:r>
              <a:rPr lang="ko-KR" altLang="en-US" sz="1000" dirty="0"/>
              <a:t> 기반 사전 학습된 모델을 사용하여 문서와 질문을 </a:t>
            </a:r>
            <a:r>
              <a:rPr lang="ko-KR" altLang="en-US" sz="1000" dirty="0" err="1"/>
              <a:t>벡터화한뒤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 err="1"/>
              <a:t>ElasticSearch</a:t>
            </a:r>
            <a:r>
              <a:rPr lang="ko-KR" altLang="en-US" sz="1000" dirty="0"/>
              <a:t>의 벡터 검색 기능으로 유사도 기반 결과 제공</a:t>
            </a:r>
            <a:endParaRPr lang="en-US" altLang="ko-KR" sz="1000" dirty="0"/>
          </a:p>
          <a:p>
            <a:pPr marL="1000761" lvl="3">
              <a:lnSpc>
                <a:spcPts val="1360"/>
              </a:lnSpc>
            </a:pPr>
            <a:endParaRPr lang="en-US" altLang="ko-KR" sz="1000" dirty="0"/>
          </a:p>
          <a:p>
            <a:pPr marL="543561" lvl="2">
              <a:lnSpc>
                <a:spcPts val="1360"/>
              </a:lnSpc>
            </a:pPr>
            <a:r>
              <a:rPr lang="ko-KR" altLang="en-US" sz="1000" b="1" dirty="0"/>
              <a:t>성과 및 </a:t>
            </a:r>
            <a:r>
              <a:rPr lang="ko-KR" altLang="en-US" sz="1000" b="1" dirty="0" err="1"/>
              <a:t>배운점</a:t>
            </a:r>
            <a:endParaRPr lang="en-US" altLang="ko-KR" sz="1000" b="1" dirty="0"/>
          </a:p>
          <a:p>
            <a:pPr marL="1000761" lvl="3">
              <a:lnSpc>
                <a:spcPts val="1360"/>
              </a:lnSpc>
            </a:pPr>
            <a:endParaRPr lang="en-US" altLang="ko-KR" sz="1000" b="1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의미 기반 검색 도입으로 </a:t>
            </a:r>
            <a:r>
              <a:rPr lang="ko-KR" altLang="en-US" sz="1000" dirty="0" err="1"/>
              <a:t>챗봇의</a:t>
            </a:r>
            <a:r>
              <a:rPr lang="ko-KR" altLang="en-US" sz="1000" dirty="0"/>
              <a:t> 답변 정확도가 크게 향상되었으며</a:t>
            </a:r>
            <a:r>
              <a:rPr lang="en-US" altLang="ko-KR" sz="1000" dirty="0"/>
              <a:t>,</a:t>
            </a:r>
            <a:r>
              <a:rPr lang="ko-KR" altLang="en-US" sz="1000" dirty="0"/>
              <a:t> 사용자 만족도도 개선됨</a:t>
            </a:r>
            <a:endParaRPr lang="en" altLang="ko-KR" sz="1000" dirty="0"/>
          </a:p>
          <a:p>
            <a:pPr marL="1172211" lvl="3" indent="-1714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ko-KR" altLang="en-US" sz="1000" spc="-16" dirty="0">
                <a:solidFill>
                  <a:srgbClr val="20202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키워드 매칭 한계를 보완하는 벡터 검색 기술을 실무에 적용해보며 검색 품질 향상에 대한 인사이트 확보</a:t>
            </a:r>
            <a:endParaRPr lang="en-US" altLang="ko-KR" sz="1000" spc="-16" dirty="0">
              <a:solidFill>
                <a:srgbClr val="20202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endParaRPr kumimoji="1" lang="ko-KR" altLang="en-US" sz="1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6C71DC-59B0-F99B-DD26-B3D393079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918" y="4051300"/>
            <a:ext cx="5229112" cy="169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5">
            <a:extLst>
              <a:ext uri="{FF2B5EF4-FFF2-40B4-BE49-F238E27FC236}">
                <a16:creationId xmlns:a16="http://schemas.microsoft.com/office/drawing/2014/main" id="{F831D6C8-983F-0FEC-0EE2-9D00D9CCD3D4}"/>
              </a:ext>
            </a:extLst>
          </p:cNvPr>
          <p:cNvSpPr txBox="1"/>
          <p:nvPr/>
        </p:nvSpPr>
        <p:spPr>
          <a:xfrm>
            <a:off x="536468" y="456705"/>
            <a:ext cx="3435006" cy="15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9"/>
              </a:lnSpc>
            </a:pP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A Career Description 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(</a:t>
            </a:r>
            <a:r>
              <a:rPr lang="ko-KR" alt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경력기술서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)</a:t>
            </a: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1578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D8BDC-420A-3E87-48FF-55D2B1DCC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EBD3A57F-81E2-A2EA-A5BA-8C8A84D7FA80}"/>
              </a:ext>
            </a:extLst>
          </p:cNvPr>
          <p:cNvSpPr/>
          <p:nvPr/>
        </p:nvSpPr>
        <p:spPr>
          <a:xfrm>
            <a:off x="278906" y="760762"/>
            <a:ext cx="7002188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CD88DE21-946A-B6CF-BFCF-6F0320DF6889}"/>
              </a:ext>
            </a:extLst>
          </p:cNvPr>
          <p:cNvSpPr/>
          <p:nvPr/>
        </p:nvSpPr>
        <p:spPr>
          <a:xfrm>
            <a:off x="754250" y="10223500"/>
            <a:ext cx="6048000" cy="0"/>
          </a:xfrm>
          <a:prstGeom prst="line">
            <a:avLst/>
          </a:prstGeom>
          <a:ln w="9525" cap="flat">
            <a:solidFill>
              <a:srgbClr val="ACAA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BDDB4-95A4-18A2-9D39-FE4A80476EB3}"/>
              </a:ext>
            </a:extLst>
          </p:cNvPr>
          <p:cNvSpPr txBox="1"/>
          <p:nvPr/>
        </p:nvSpPr>
        <p:spPr>
          <a:xfrm>
            <a:off x="425450" y="92710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프로젝트 구현 내용 및 이미지 정리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0973A-4842-D273-7D05-3FCE6D41C3E2}"/>
              </a:ext>
            </a:extLst>
          </p:cNvPr>
          <p:cNvSpPr txBox="1"/>
          <p:nvPr/>
        </p:nvSpPr>
        <p:spPr>
          <a:xfrm>
            <a:off x="1055094" y="5017237"/>
            <a:ext cx="203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회원가입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0D079-DA5F-9E56-ADF3-26B2398E4D66}"/>
              </a:ext>
            </a:extLst>
          </p:cNvPr>
          <p:cNvSpPr txBox="1"/>
          <p:nvPr/>
        </p:nvSpPr>
        <p:spPr>
          <a:xfrm>
            <a:off x="5095525" y="7669277"/>
            <a:ext cx="1706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회원가입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6CABF76-B66F-7B9F-ECCE-A6EBF4AC7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43" y="1907024"/>
            <a:ext cx="2453444" cy="29637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F85663-997F-3D40-47A7-203915C5F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250" y="1890368"/>
            <a:ext cx="2915124" cy="24083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1F44063-6310-5B57-2DF7-76F67EB4D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24" y="5690027"/>
            <a:ext cx="7085372" cy="3414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09CE84-E8CC-CB1C-7797-32721E0EE8A6}"/>
              </a:ext>
            </a:extLst>
          </p:cNvPr>
          <p:cNvSpPr txBox="1"/>
          <p:nvPr/>
        </p:nvSpPr>
        <p:spPr>
          <a:xfrm>
            <a:off x="4598134" y="4531639"/>
            <a:ext cx="203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로그인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68232D-41F5-7A02-A0EA-F1DB41DED7A2}"/>
              </a:ext>
            </a:extLst>
          </p:cNvPr>
          <p:cNvSpPr txBox="1"/>
          <p:nvPr/>
        </p:nvSpPr>
        <p:spPr>
          <a:xfrm>
            <a:off x="3058169" y="9218212"/>
            <a:ext cx="203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채팅화면</a:t>
            </a:r>
          </a:p>
        </p:txBody>
      </p:sp>
      <p:sp>
        <p:nvSpPr>
          <p:cNvPr id="2" name="TextBox 35">
            <a:extLst>
              <a:ext uri="{FF2B5EF4-FFF2-40B4-BE49-F238E27FC236}">
                <a16:creationId xmlns:a16="http://schemas.microsoft.com/office/drawing/2014/main" id="{67AD82BF-E332-E38D-C5B6-0729211ECF53}"/>
              </a:ext>
            </a:extLst>
          </p:cNvPr>
          <p:cNvSpPr txBox="1"/>
          <p:nvPr/>
        </p:nvSpPr>
        <p:spPr>
          <a:xfrm>
            <a:off x="536468" y="456705"/>
            <a:ext cx="3435006" cy="15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9"/>
              </a:lnSpc>
            </a:pP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A Career Description 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(</a:t>
            </a:r>
            <a:r>
              <a:rPr lang="ko-KR" alt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경력기술서</a:t>
            </a:r>
            <a:r>
              <a:rPr lang="en-US" altLang="ko-KR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)</a:t>
            </a:r>
            <a:r>
              <a:rPr lang="en-US" sz="992" b="1" dirty="0">
                <a:solidFill>
                  <a:srgbClr val="202020"/>
                </a:solidFill>
                <a:latin typeface="+mj-ea"/>
                <a:ea typeface="+mj-ea"/>
                <a:cs typeface="Poppins Semi-Bold"/>
                <a:sym typeface="Poppins Semi-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0186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54149</TotalTime>
  <Words>3116</Words>
  <Application>Microsoft Macintosh PowerPoint</Application>
  <PresentationFormat>사용자 지정</PresentationFormat>
  <Paragraphs>452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Arial</vt:lpstr>
      <vt:lpstr>Source Han Sans KR Bold</vt:lpstr>
      <vt:lpstr>맑은 고딕</vt:lpstr>
      <vt:lpstr>Poppins Semi-Bold</vt:lpstr>
      <vt:lpstr>Calibri</vt:lpstr>
      <vt:lpstr>KoPub돋움체 Medium</vt:lpstr>
      <vt:lpstr>Source Han Sans KR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영진 김</cp:lastModifiedBy>
  <cp:revision>138</cp:revision>
  <dcterms:created xsi:type="dcterms:W3CDTF">2006-08-16T00:00:00Z</dcterms:created>
  <dcterms:modified xsi:type="dcterms:W3CDTF">2025-08-26T09:39:02Z</dcterms:modified>
  <dc:identifier>DAGi-4h_Meo</dc:identifier>
</cp:coreProperties>
</file>